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81" r:id="rId4"/>
    <p:sldId id="282" r:id="rId5"/>
    <p:sldId id="283" r:id="rId6"/>
    <p:sldId id="284" r:id="rId7"/>
    <p:sldId id="285" r:id="rId8"/>
    <p:sldId id="286" r:id="rId9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985F4-3374-42F8-B40B-5D0AEED4D04E}" type="datetimeFigureOut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39F2D-859A-4247-94E9-BA29C051BE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55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ctr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5659-1DFB-402E-80C9-651D671C1D16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22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227FF-4664-4156-8BF1-8CBDD34A079F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B744-64CF-4300-9FDB-5B39DAE56CEF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05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50BE-88E3-40BE-A2FD-573001A3C05F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dirty="0"/>
              <a:t> 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27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00F9A-EA2F-4356-B668-4EF36D795315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80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535A-A7CE-49CE-BDD0-181575D1D22E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077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6729B-FD4C-4758-91C6-C6C2B2D78588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</a:t>
            </a:r>
          </a:p>
          <a:p>
            <a:r>
              <a:rPr kumimoji="1" lang="en-US" altLang="ja-JP" dirty="0"/>
              <a:t>  Promotion Office for Super Global University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18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E7310-7FE8-4CCE-9542-9F44C8FFF281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42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C695-9C76-4655-91A6-89E9BD30CF78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dirty="0"/>
              <a:t> Promotion Office for Super Global University</a:t>
            </a:r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48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10E58-1B3B-4DF2-9C12-FFC9D8367D1C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7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7792-AD93-433E-AFDF-B367D20D5252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8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2AB43-8DF4-42BB-97BE-3728C0DF75C2}" type="datetime1">
              <a:rPr kumimoji="1" lang="ja-JP" altLang="en-US" smtClean="0"/>
              <a:t>2021/5/18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5"/>
                </a:solidFill>
              </a:defRPr>
            </a:lvl1pPr>
          </a:lstStyle>
          <a:p>
            <a:r>
              <a:rPr kumimoji="1" lang="en-US" altLang="ja-JP" dirty="0"/>
              <a:t>The University of Aizu </a:t>
            </a:r>
          </a:p>
          <a:p>
            <a:r>
              <a:rPr kumimoji="1" lang="en-US" altLang="ja-JP" sz="900" dirty="0"/>
              <a:t>Promotion Office for Super Global University</a:t>
            </a:r>
            <a:endParaRPr kumimoji="1" lang="ja-JP" altLang="en-US" sz="9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D30C9-B5AD-482B-BD2E-52E9F55B4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24C65F8-B949-4250-9307-A74A2A9431B5}"/>
              </a:ext>
            </a:extLst>
          </p:cNvPr>
          <p:cNvGrpSpPr/>
          <p:nvPr userDrawn="1"/>
        </p:nvGrpSpPr>
        <p:grpSpPr>
          <a:xfrm>
            <a:off x="1" y="0"/>
            <a:ext cx="9143999" cy="207390"/>
            <a:chOff x="1" y="0"/>
            <a:chExt cx="9143999" cy="207390"/>
          </a:xfrm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9D3E6918-7D99-4950-B417-7C40ED7360D4}"/>
                </a:ext>
              </a:extLst>
            </p:cNvPr>
            <p:cNvSpPr/>
            <p:nvPr userDrawn="1"/>
          </p:nvSpPr>
          <p:spPr>
            <a:xfrm>
              <a:off x="1" y="0"/>
              <a:ext cx="3403075" cy="207390"/>
            </a:xfrm>
            <a:custGeom>
              <a:avLst/>
              <a:gdLst>
                <a:gd name="connsiteX0" fmla="*/ 0 w 3403075"/>
                <a:gd name="connsiteY0" fmla="*/ 0 h 207390"/>
                <a:gd name="connsiteX1" fmla="*/ 3403075 w 3403075"/>
                <a:gd name="connsiteY1" fmla="*/ 0 h 207390"/>
                <a:gd name="connsiteX2" fmla="*/ 3351228 w 3403075"/>
                <a:gd name="connsiteY2" fmla="*/ 207390 h 207390"/>
                <a:gd name="connsiteX3" fmla="*/ 0 w 3403075"/>
                <a:gd name="connsiteY3" fmla="*/ 207390 h 20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3075" h="207390">
                  <a:moveTo>
                    <a:pt x="0" y="0"/>
                  </a:moveTo>
                  <a:lnTo>
                    <a:pt x="3403075" y="0"/>
                  </a:lnTo>
                  <a:lnTo>
                    <a:pt x="3351228" y="207390"/>
                  </a:lnTo>
                  <a:lnTo>
                    <a:pt x="0" y="20739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8DF5ED8E-1856-4774-9B2A-E7CD79C955AF}"/>
                </a:ext>
              </a:extLst>
            </p:cNvPr>
            <p:cNvSpPr/>
            <p:nvPr userDrawn="1"/>
          </p:nvSpPr>
          <p:spPr>
            <a:xfrm>
              <a:off x="3315458" y="0"/>
              <a:ext cx="5828542" cy="207390"/>
            </a:xfrm>
            <a:custGeom>
              <a:avLst/>
              <a:gdLst>
                <a:gd name="connsiteX0" fmla="*/ 51848 w 5828542"/>
                <a:gd name="connsiteY0" fmla="*/ 0 h 207390"/>
                <a:gd name="connsiteX1" fmla="*/ 5828542 w 5828542"/>
                <a:gd name="connsiteY1" fmla="*/ 0 h 207390"/>
                <a:gd name="connsiteX2" fmla="*/ 5828542 w 5828542"/>
                <a:gd name="connsiteY2" fmla="*/ 207390 h 207390"/>
                <a:gd name="connsiteX3" fmla="*/ 0 w 5828542"/>
                <a:gd name="connsiteY3" fmla="*/ 207390 h 20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8542" h="207390">
                  <a:moveTo>
                    <a:pt x="51848" y="0"/>
                  </a:moveTo>
                  <a:lnTo>
                    <a:pt x="5828542" y="0"/>
                  </a:lnTo>
                  <a:lnTo>
                    <a:pt x="5828542" y="207390"/>
                  </a:lnTo>
                  <a:lnTo>
                    <a:pt x="0" y="2073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49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gu-adm@u-aizu.ac.j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C89B7B-E12C-4FB4-A2E1-074F27AE3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2021</a:t>
            </a:r>
            <a:r>
              <a:rPr kumimoji="1" lang="ja-JP" altLang="en-US" dirty="0"/>
              <a:t>年度会津大学</a:t>
            </a:r>
            <a:br>
              <a:rPr kumimoji="1" lang="en-US" altLang="ja-JP" dirty="0"/>
            </a:br>
            <a:r>
              <a:rPr kumimoji="1" lang="ja-JP" altLang="en-US" dirty="0"/>
              <a:t>夏季インターンシップ</a:t>
            </a:r>
            <a:br>
              <a:rPr kumimoji="1" lang="en-US" altLang="ja-JP" dirty="0"/>
            </a:br>
            <a:r>
              <a:rPr kumimoji="1" lang="ja-JP" altLang="en-US" dirty="0"/>
              <a:t>プログラム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45A79A-2F33-4CDC-A9FE-6BC832D942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dirty="0"/>
          </a:p>
          <a:p>
            <a:r>
              <a:rPr lang="ja-JP" altLang="en-US" dirty="0"/>
              <a:t>会津大学スーパーグローバル大学推進室</a:t>
            </a:r>
            <a:endParaRPr lang="en-US" altLang="ja-JP" dirty="0"/>
          </a:p>
          <a:p>
            <a:r>
              <a:rPr kumimoji="1" lang="ja-JP" altLang="en-US" dirty="0"/>
              <a:t>光永祐司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E4327D3-CE12-44D3-A325-DFE7AA10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The University of Aizu 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340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B1A19C-4554-40A8-A813-BB8646DA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/>
              <a:t>2021</a:t>
            </a:r>
            <a:r>
              <a:rPr kumimoji="1" lang="ja-JP" altLang="en-US" sz="3600" dirty="0"/>
              <a:t>年度夏季インターンシッププログラム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5C40DA-738C-49DE-886B-BC5CF3C5B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9103"/>
            <a:ext cx="7886700" cy="4587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夏季インターンシッププログラム（予定）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海外インターンシッププログラム（代替プログラム）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〇　ベトナムインターンシップ代替プログラム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〇　シリコンバレーインターンシップ代替プログラム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国内インターンシッププログラム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〇　アルプスアルパインプログラム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F6A8EE-C92D-4796-8F78-EA9EEAE7D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822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9AB8BC-C1AC-4F82-A209-FF6D6935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シリコンバレー代替プログラム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1D3FEE-4585-404A-941C-D9B710421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095" y="1558136"/>
            <a:ext cx="3886200" cy="4895851"/>
          </a:xfrm>
        </p:spPr>
        <p:txBody>
          <a:bodyPr>
            <a:normAutofit fontScale="85000" lnSpcReduction="20000"/>
          </a:bodyPr>
          <a:lstStyle/>
          <a:p>
            <a:r>
              <a:rPr lang="ja-JP" altLang="en-US" dirty="0">
                <a:solidFill>
                  <a:srgbClr val="00B0F0"/>
                </a:solidFill>
              </a:rPr>
              <a:t>研修期間</a:t>
            </a:r>
            <a:r>
              <a:rPr lang="ja-JP" altLang="en-US" dirty="0"/>
              <a:t>：</a:t>
            </a:r>
            <a:r>
              <a:rPr lang="en-US" altLang="ja-JP" dirty="0"/>
              <a:t>8/24(</a:t>
            </a:r>
            <a:r>
              <a:rPr lang="ja-JP" altLang="en-US" dirty="0"/>
              <a:t>火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9/17(</a:t>
            </a:r>
            <a:r>
              <a:rPr lang="ja-JP" altLang="en-US" dirty="0"/>
              <a:t>金</a:t>
            </a:r>
            <a:r>
              <a:rPr lang="en-US" altLang="ja-JP" dirty="0"/>
              <a:t>)</a:t>
            </a:r>
          </a:p>
          <a:p>
            <a:r>
              <a:rPr lang="ja-JP" altLang="en-US" dirty="0">
                <a:solidFill>
                  <a:srgbClr val="00B0F0"/>
                </a:solidFill>
              </a:rPr>
              <a:t>参加資格</a:t>
            </a:r>
            <a:r>
              <a:rPr lang="ja-JP" altLang="en-US" dirty="0"/>
              <a:t>：学部１年～博士前期課程２年（なるべくプログラミング経験、開発経験があることが望ましい。）</a:t>
            </a:r>
            <a:endParaRPr lang="en-US" altLang="ja-JP" dirty="0"/>
          </a:p>
          <a:p>
            <a:r>
              <a:rPr lang="ja-JP" altLang="en-US" dirty="0">
                <a:solidFill>
                  <a:srgbClr val="00B0F0"/>
                </a:solidFill>
              </a:rPr>
              <a:t>研修言語</a:t>
            </a:r>
            <a:r>
              <a:rPr lang="ja-JP" altLang="en-US" dirty="0"/>
              <a:t>：英語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前半（２週間）</a:t>
            </a:r>
            <a:r>
              <a:rPr lang="ja-JP" altLang="en-US" sz="1800" dirty="0"/>
              <a:t>大学内を予定していますが、場合によってオンラインになります。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en-US" altLang="ja-JP" sz="2400" dirty="0"/>
              <a:t>NVIDIA Jetson Nano </a:t>
            </a:r>
            <a:r>
              <a:rPr lang="ja-JP" altLang="en-US" sz="2400" dirty="0"/>
              <a:t>に関する開発講座（</a:t>
            </a:r>
            <a:r>
              <a:rPr lang="en-US" altLang="ja-JP" sz="2400" dirty="0" err="1"/>
              <a:t>FaBo</a:t>
            </a:r>
            <a:r>
              <a:rPr lang="ja-JP" altLang="en-US" sz="2400" dirty="0"/>
              <a:t>）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 </a:t>
            </a:r>
            <a:r>
              <a:rPr lang="ja-JP" altLang="en-US" sz="2400" dirty="0"/>
              <a:t> 試験に合格して</a:t>
            </a:r>
            <a:r>
              <a:rPr lang="en-US" altLang="ja-JP" sz="2400" dirty="0"/>
              <a:t> Jetson AI Certification </a:t>
            </a:r>
            <a:r>
              <a:rPr lang="ja-JP" altLang="en-US" sz="2400" dirty="0"/>
              <a:t>の認定受ける。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制作物を </a:t>
            </a:r>
            <a:r>
              <a:rPr lang="en-US" altLang="ja-JP" sz="2400" dirty="0"/>
              <a:t>NVIDIA </a:t>
            </a:r>
            <a:r>
              <a:rPr lang="ja-JP" altLang="en-US" sz="2400" dirty="0"/>
              <a:t>社（本社）エンジニアにプレゼンテーションする。</a:t>
            </a:r>
            <a:endParaRPr lang="en-US" altLang="ja-JP" sz="2400" dirty="0"/>
          </a:p>
          <a:p>
            <a:endParaRPr kumimoji="1" lang="ja-JP" altLang="en-US" dirty="0"/>
          </a:p>
        </p:txBody>
      </p:sp>
      <p:pic>
        <p:nvPicPr>
          <p:cNvPr id="1026" name="Picture 2" descr="https://qr.quel.jp/tmp/42dfa3c6c55e014f69366b923fdd95857d0de0f8.png">
            <a:extLst>
              <a:ext uri="{FF2B5EF4-FFF2-40B4-BE49-F238E27FC236}">
                <a16:creationId xmlns:a16="http://schemas.microsoft.com/office/drawing/2014/main" id="{D8266B0A-FAF5-4A7B-AA17-036F72173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7" y="5167311"/>
            <a:ext cx="132556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31C4F6-69CB-4218-8139-997041B5900C}"/>
              </a:ext>
            </a:extLst>
          </p:cNvPr>
          <p:cNvSpPr txBox="1"/>
          <p:nvPr/>
        </p:nvSpPr>
        <p:spPr>
          <a:xfrm>
            <a:off x="4542701" y="4765830"/>
            <a:ext cx="4431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昨年度の活動が</a:t>
            </a:r>
            <a:r>
              <a:rPr kumimoji="1" lang="en-US" altLang="ja-JP" sz="1600" dirty="0"/>
              <a:t>NVIDIA</a:t>
            </a:r>
            <a:r>
              <a:rPr kumimoji="1" lang="ja-JP" altLang="en-US" sz="1600" dirty="0"/>
              <a:t>のサイトに掲載されました！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FC1AA65-1CC8-45AD-ABB2-1253E699B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701" y="1779865"/>
            <a:ext cx="4454232" cy="2770884"/>
          </a:xfrm>
          <a:prstGeom prst="rect">
            <a:avLst/>
          </a:prstGeom>
        </p:spPr>
      </p:pic>
      <p:sp>
        <p:nvSpPr>
          <p:cNvPr id="10" name="フッター プレースホルダー 3">
            <a:extLst>
              <a:ext uri="{FF2B5EF4-FFF2-40B4-BE49-F238E27FC236}">
                <a16:creationId xmlns:a16="http://schemas.microsoft.com/office/drawing/2014/main" id="{2662D4F5-87B1-46A6-BCF9-20AD55B52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kumimoji="1" lang="en-US" altLang="ja-JP" dirty="0"/>
              <a:t>The University of Aizu  </a:t>
            </a:r>
          </a:p>
          <a:p>
            <a:r>
              <a:rPr kumimoji="1" lang="en-US" altLang="ja-JP" dirty="0"/>
              <a:t>Promotion Office for Super Global University</a:t>
            </a:r>
            <a:endParaRPr kumimoji="1" lang="ja-JP" altLang="en-US" dirty="0"/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953B2674-2D49-4BA1-BC6D-D17E48817076}"/>
              </a:ext>
            </a:extLst>
          </p:cNvPr>
          <p:cNvSpPr/>
          <p:nvPr/>
        </p:nvSpPr>
        <p:spPr>
          <a:xfrm>
            <a:off x="5757705" y="5477531"/>
            <a:ext cx="1095270" cy="650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76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2C25704-97BB-4BD4-B32C-3776E93C4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ja-JP" altLang="en-US" dirty="0"/>
              <a:t>後半（２週間）</a:t>
            </a:r>
            <a:r>
              <a:rPr lang="ja-JP" altLang="en-US" sz="3100" dirty="0"/>
              <a:t>シリコンバレーオンライン研修</a:t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C22519-207A-4F62-8E3A-2A2C018827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　シリコンバレーのエンジニアがオンラインで</a:t>
            </a:r>
            <a:r>
              <a:rPr lang="en-US" altLang="ja-JP" dirty="0"/>
              <a:t>Arduino</a:t>
            </a:r>
            <a:r>
              <a:rPr lang="ja-JP" altLang="en-US" dirty="0"/>
              <a:t>の開発の他、技術に関する討論等を行う。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最終日にシリコンバレーのエンジニアや現地の大学（サンノゼ州立大学、</a:t>
            </a:r>
            <a:r>
              <a:rPr lang="en-US" altLang="ja-JP" dirty="0"/>
              <a:t>UCLA</a:t>
            </a:r>
            <a:r>
              <a:rPr lang="ja-JP" altLang="en-US" dirty="0" err="1"/>
              <a:t>、</a:t>
            </a:r>
            <a:r>
              <a:rPr lang="en-US" altLang="ja-JP" dirty="0"/>
              <a:t>UC Berkeley</a:t>
            </a:r>
            <a:r>
              <a:rPr lang="ja-JP" altLang="en-US" dirty="0"/>
              <a:t>等の学生に成果物をプレゼン、みんなで討論する。</a:t>
            </a: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5DC7B50E-2E6F-433E-BCB2-FF0D37F35A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2" y="1825625"/>
            <a:ext cx="3886200" cy="2155074"/>
          </a:xfrm>
          <a:prstGeom prst="rect">
            <a:avLst/>
          </a:prstGeom>
        </p:spPr>
      </p:pic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9B5F70F-C31D-4068-8AEF-C9CDC060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 </a:t>
            </a:r>
          </a:p>
          <a:p>
            <a:r>
              <a:rPr kumimoji="1" lang="en-US" altLang="ja-JP"/>
              <a:t>Promotion Office for Super Global University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EA4752A-AB91-410E-9B02-0EC3EAFE57A8}"/>
              </a:ext>
            </a:extLst>
          </p:cNvPr>
          <p:cNvSpPr txBox="1"/>
          <p:nvPr/>
        </p:nvSpPr>
        <p:spPr>
          <a:xfrm>
            <a:off x="502417" y="1276905"/>
            <a:ext cx="5803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大学内を予定していますが、場合によってオンラインになります。</a:t>
            </a:r>
            <a:endParaRPr kumimoji="1" lang="ja-JP" alt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6DE9746-303E-45FF-848F-2597A400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160" y="4066341"/>
            <a:ext cx="3702190" cy="214670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9AE62F5-A485-4466-A799-6086E6C47CFB}"/>
              </a:ext>
            </a:extLst>
          </p:cNvPr>
          <p:cNvSpPr txBox="1"/>
          <p:nvPr/>
        </p:nvSpPr>
        <p:spPr>
          <a:xfrm>
            <a:off x="5189396" y="6213048"/>
            <a:ext cx="259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現地名門大学生との討論</a:t>
            </a:r>
          </a:p>
        </p:txBody>
      </p:sp>
    </p:spTree>
    <p:extLst>
      <p:ext uri="{BB962C8B-B14F-4D97-AF65-F5344CB8AC3E}">
        <p14:creationId xmlns:p14="http://schemas.microsoft.com/office/powerpoint/2010/main" val="268526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C0E7A1-10E3-476D-9BAF-27BE9F21C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シリコンバレー代替プログラム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B440BD8B-F002-47CC-A616-19852A1199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991" y="1825624"/>
            <a:ext cx="4757266" cy="2615409"/>
          </a:xfrm>
          <a:prstGeom prst="rect">
            <a:avLst/>
          </a:prstGeom>
        </p:spPr>
      </p:pic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BC7E95C4-A4FF-432D-9029-DAA50C1437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08934" y="3978808"/>
            <a:ext cx="3886200" cy="231356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FFB1B60-74EB-45DA-B7E9-097994F47F65}"/>
              </a:ext>
            </a:extLst>
          </p:cNvPr>
          <p:cNvSpPr txBox="1"/>
          <p:nvPr/>
        </p:nvSpPr>
        <p:spPr>
          <a:xfrm>
            <a:off x="604914" y="4447905"/>
            <a:ext cx="3538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現地スタートアップの事業紹介と討論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0A900E-1925-4D03-95C3-71BCE2B938D1}"/>
              </a:ext>
            </a:extLst>
          </p:cNvPr>
          <p:cNvSpPr txBox="1"/>
          <p:nvPr/>
        </p:nvSpPr>
        <p:spPr>
          <a:xfrm>
            <a:off x="5553441" y="6251835"/>
            <a:ext cx="294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最終プレゼンテーションの様子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9778FB7-2FBB-4333-B784-5549CC651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934" y="1398932"/>
            <a:ext cx="4114010" cy="245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4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FC4AD4-51E3-412B-BC3B-2B796302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シリコンバレー代替プログラム　</a:t>
            </a:r>
            <a:r>
              <a:rPr kumimoji="1" lang="ja-JP" altLang="en-US" sz="4000" dirty="0"/>
              <a:t>日程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C94A90-E273-4903-9148-65D76DCE9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96" y="1690689"/>
            <a:ext cx="8183754" cy="4486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>
                <a:solidFill>
                  <a:srgbClr val="00B0F0"/>
                </a:solidFill>
              </a:rPr>
              <a:t>募集説明会</a:t>
            </a:r>
            <a:r>
              <a:rPr kumimoji="1" lang="ja-JP" altLang="en-US" dirty="0"/>
              <a:t>：　</a:t>
            </a:r>
            <a:r>
              <a:rPr kumimoji="1" lang="en-US" altLang="ja-JP" dirty="0"/>
              <a:t> </a:t>
            </a:r>
            <a:r>
              <a:rPr kumimoji="1" lang="en-US" altLang="ja-JP" b="1" dirty="0">
                <a:solidFill>
                  <a:srgbClr val="FF0000"/>
                </a:solidFill>
              </a:rPr>
              <a:t>5/18(</a:t>
            </a:r>
            <a:r>
              <a:rPr lang="ja-JP" altLang="en-US" b="1" dirty="0">
                <a:solidFill>
                  <a:srgbClr val="FF0000"/>
                </a:solidFill>
              </a:rPr>
              <a:t>火</a:t>
            </a:r>
            <a:r>
              <a:rPr kumimoji="1" lang="en-US" altLang="ja-JP" b="1" dirty="0">
                <a:solidFill>
                  <a:srgbClr val="FF0000"/>
                </a:solidFill>
              </a:rPr>
              <a:t>) 17:00</a:t>
            </a:r>
            <a:r>
              <a:rPr kumimoji="1" lang="ja-JP" altLang="en-US" b="1" dirty="0">
                <a:solidFill>
                  <a:srgbClr val="FF0000"/>
                </a:solidFill>
              </a:rPr>
              <a:t>～</a:t>
            </a:r>
            <a:r>
              <a:rPr kumimoji="1" lang="en-US" altLang="ja-JP" b="1" dirty="0">
                <a:solidFill>
                  <a:srgbClr val="FF0000"/>
                </a:solidFill>
              </a:rPr>
              <a:t>17:30 (Zoom)</a:t>
            </a:r>
          </a:p>
          <a:p>
            <a:pPr marL="0" indent="0">
              <a:buNone/>
            </a:pPr>
            <a:r>
              <a:rPr lang="ja-JP" altLang="en-US" sz="2400" dirty="0"/>
              <a:t>　　　　ミーティング</a:t>
            </a:r>
            <a:r>
              <a:rPr lang="en-US" altLang="ja-JP" sz="2400" dirty="0"/>
              <a:t>ID</a:t>
            </a:r>
            <a:r>
              <a:rPr lang="ja-JP" altLang="en-US" sz="2400" dirty="0"/>
              <a:t>とパスワードはメールまたはフォーラムを確認して下さい。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dirty="0">
                <a:solidFill>
                  <a:srgbClr val="00B0F0"/>
                </a:solidFill>
              </a:rPr>
              <a:t>募集期間</a:t>
            </a:r>
            <a:r>
              <a:rPr kumimoji="1" lang="ja-JP" altLang="en-US" dirty="0"/>
              <a:t>：　</a:t>
            </a:r>
            <a:r>
              <a:rPr kumimoji="1" lang="en-US" altLang="ja-JP" dirty="0"/>
              <a:t>5/1</a:t>
            </a:r>
            <a:r>
              <a:rPr lang="en-US" altLang="ja-JP" dirty="0"/>
              <a:t>2(</a:t>
            </a:r>
            <a:r>
              <a:rPr lang="ja-JP" altLang="en-US" dirty="0"/>
              <a:t>水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b="1" dirty="0">
                <a:solidFill>
                  <a:srgbClr val="FF0000"/>
                </a:solidFill>
              </a:rPr>
              <a:t>5/25(</a:t>
            </a:r>
            <a:r>
              <a:rPr lang="ja-JP" altLang="en-US" b="1" dirty="0">
                <a:solidFill>
                  <a:srgbClr val="FF0000"/>
                </a:solidFill>
              </a:rPr>
              <a:t>火</a:t>
            </a:r>
            <a:r>
              <a:rPr lang="en-US" altLang="ja-JP" b="1" dirty="0">
                <a:solidFill>
                  <a:srgbClr val="FF0000"/>
                </a:solidFill>
              </a:rPr>
              <a:t>)</a:t>
            </a:r>
            <a:r>
              <a:rPr lang="ja-JP" altLang="en-US" b="1" dirty="0">
                <a:solidFill>
                  <a:srgbClr val="FF0000"/>
                </a:solidFill>
              </a:rPr>
              <a:t> 正午</a:t>
            </a:r>
            <a:endParaRPr lang="en-US" altLang="ja-JP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書類選考結果通知</a:t>
            </a:r>
            <a:r>
              <a:rPr lang="ja-JP" altLang="en-US" dirty="0"/>
              <a:t>：  </a:t>
            </a:r>
            <a:r>
              <a:rPr lang="en-US" altLang="ja-JP" dirty="0"/>
              <a:t>6/1(</a:t>
            </a:r>
            <a:r>
              <a:rPr lang="ja-JP" altLang="en-US" dirty="0"/>
              <a:t>火</a:t>
            </a:r>
            <a:r>
              <a:rPr lang="en-US" altLang="ja-JP" dirty="0"/>
              <a:t>) </a:t>
            </a:r>
            <a:r>
              <a:rPr lang="ja-JP" altLang="en-US" dirty="0"/>
              <a:t>（予定）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面接選考</a:t>
            </a:r>
            <a:r>
              <a:rPr lang="ja-JP" altLang="en-US" dirty="0"/>
              <a:t>：　</a:t>
            </a:r>
            <a:r>
              <a:rPr lang="en-US" altLang="ja-JP" dirty="0"/>
              <a:t>6/9(</a:t>
            </a:r>
            <a:r>
              <a:rPr lang="ja-JP" altLang="en-US" dirty="0"/>
              <a:t>水</a:t>
            </a:r>
            <a:r>
              <a:rPr lang="en-US" altLang="ja-JP" dirty="0"/>
              <a:t>) (</a:t>
            </a:r>
            <a:r>
              <a:rPr lang="ja-JP" altLang="en-US" dirty="0"/>
              <a:t>予定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結果通知 </a:t>
            </a:r>
            <a:r>
              <a:rPr lang="ja-JP" altLang="en-US" dirty="0"/>
              <a:t>： </a:t>
            </a:r>
            <a:r>
              <a:rPr lang="en-US" altLang="ja-JP" dirty="0"/>
              <a:t>6/16(</a:t>
            </a:r>
            <a:r>
              <a:rPr lang="ja-JP" altLang="en-US" dirty="0"/>
              <a:t>水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研修期間</a:t>
            </a:r>
            <a:r>
              <a:rPr lang="ja-JP" altLang="en-US" dirty="0"/>
              <a:t>：</a:t>
            </a:r>
            <a:r>
              <a:rPr lang="en-US" altLang="ja-JP" dirty="0"/>
              <a:t>8/24(</a:t>
            </a:r>
            <a:r>
              <a:rPr lang="ja-JP" altLang="en-US" dirty="0"/>
              <a:t>火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9/17(</a:t>
            </a:r>
            <a:r>
              <a:rPr lang="ja-JP" altLang="en-US" dirty="0"/>
              <a:t>金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00B0F0"/>
                </a:solidFill>
              </a:rPr>
              <a:t>成果報告書提出期間</a:t>
            </a:r>
            <a:r>
              <a:rPr lang="ja-JP" altLang="en-US" dirty="0"/>
              <a:t>：</a:t>
            </a:r>
            <a:r>
              <a:rPr lang="en-US" altLang="ja-JP" dirty="0"/>
              <a:t>9/20(</a:t>
            </a:r>
            <a:r>
              <a:rPr lang="ja-JP" altLang="en-US" dirty="0"/>
              <a:t>月</a:t>
            </a:r>
            <a:r>
              <a:rPr lang="en-US" altLang="ja-JP" dirty="0"/>
              <a:t>)</a:t>
            </a:r>
            <a:r>
              <a:rPr lang="ja-JP" altLang="en-US" dirty="0"/>
              <a:t>～</a:t>
            </a:r>
            <a:r>
              <a:rPr lang="en-US" altLang="ja-JP" dirty="0"/>
              <a:t>9/24(</a:t>
            </a:r>
            <a:r>
              <a:rPr lang="ja-JP" altLang="en-US" dirty="0"/>
              <a:t>金</a:t>
            </a:r>
            <a:r>
              <a:rPr lang="en-US" altLang="ja-JP" dirty="0"/>
              <a:t>)</a:t>
            </a:r>
            <a:r>
              <a:rPr lang="ja-JP" altLang="en-US" dirty="0"/>
              <a:t>メール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DF0BAC-957F-4FE6-B02E-19E17A5CB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403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18108C-06B1-4519-9697-AA838D22F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/>
              <a:t>シリコンバレー代替プログラム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93CB17-5E18-4307-9E02-0BB4AD84F0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/>
              <a:t>募集人数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１１名程度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kumimoji="1" lang="ja-JP" altLang="en-US" dirty="0"/>
              <a:t>授業料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無料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sz="2000" dirty="0"/>
              <a:t>※</a:t>
            </a:r>
            <a:r>
              <a:rPr kumimoji="1" lang="ja-JP" altLang="en-US" sz="2000" dirty="0"/>
              <a:t>さらに必要な資材は自分で購入すること。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地域ベンチャー創成支援財団及び会津経済倶楽部からの寄附金に</a:t>
            </a:r>
            <a:r>
              <a:rPr kumimoji="1" lang="ja-JP" altLang="en-US" dirty="0" err="1"/>
              <a:t>よて</a:t>
            </a:r>
            <a:r>
              <a:rPr kumimoji="1" lang="ja-JP" altLang="en-US" dirty="0"/>
              <a:t>運営されています。</a:t>
            </a:r>
            <a:endParaRPr kumimoji="1" lang="en-US" altLang="ja-JP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A52374-010D-491A-9BD1-E1721D219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51963"/>
            <a:ext cx="3886200" cy="4625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lang="ja-JP" altLang="en-US" dirty="0"/>
              <a:t>備考</a:t>
            </a:r>
            <a:r>
              <a:rPr kumimoji="1" lang="en-US" altLang="ja-JP" dirty="0"/>
              <a:t>】</a:t>
            </a:r>
          </a:p>
          <a:p>
            <a:r>
              <a:rPr lang="ja-JP" altLang="en-US" dirty="0"/>
              <a:t>会津大学での集合研修を予定していますが、状況によっては完全オンラインになります。</a:t>
            </a:r>
            <a:endParaRPr lang="en-US" altLang="ja-JP" dirty="0"/>
          </a:p>
          <a:p>
            <a:r>
              <a:rPr lang="ja-JP" altLang="en-US" dirty="0"/>
              <a:t>特にものづくりが好きな人歓迎です。そうでない人も何か技術力をつける突破口となります。</a:t>
            </a:r>
            <a:endParaRPr lang="en-US" altLang="ja-JP" dirty="0"/>
          </a:p>
          <a:p>
            <a:r>
              <a:rPr lang="ja-JP" altLang="en-US" dirty="0"/>
              <a:t>ベトナムプログラムと併願可能です。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15366-1D9B-4B87-8209-E2DD1901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293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48BA056E-C5BA-4474-A7A8-BF9D11A6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興味が出た人はすぐに準備！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E6BE78A9-4834-403E-BA63-B4743D85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 dirty="0"/>
              <a:t>提出物</a:t>
            </a:r>
            <a:r>
              <a:rPr kumimoji="1" lang="en-US" altLang="ja-JP" dirty="0"/>
              <a:t>】</a:t>
            </a:r>
          </a:p>
          <a:p>
            <a:r>
              <a:rPr lang="ja-JP" altLang="en-US" dirty="0"/>
              <a:t>申込書（ベトナムインターンシップ専用）</a:t>
            </a:r>
            <a:endParaRPr lang="en-US" altLang="ja-JP" dirty="0"/>
          </a:p>
          <a:p>
            <a:r>
              <a:rPr lang="ja-JP" altLang="en-US" dirty="0"/>
              <a:t>インターンシップ参加確認書</a:t>
            </a:r>
            <a:endParaRPr lang="en-US" altLang="ja-JP" dirty="0"/>
          </a:p>
          <a:p>
            <a:r>
              <a:rPr lang="ja-JP" altLang="en-US" dirty="0"/>
              <a:t>成績証明書（コロナの影響で提出できない場合はなくても構いません。）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コロナ禍の注意事項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000" dirty="0"/>
              <a:t>☆ 電子データでも提出可能です。 </a:t>
            </a:r>
            <a:r>
              <a:rPr lang="en-US" altLang="ja-JP" sz="2000" dirty="0">
                <a:hlinkClick r:id="rId2"/>
              </a:rPr>
              <a:t>sgu-adm@u-aizu.ac.jp</a:t>
            </a:r>
            <a:r>
              <a:rPr lang="en-US" altLang="ja-JP" sz="2000" dirty="0"/>
              <a:t> </a:t>
            </a:r>
            <a:r>
              <a:rPr lang="ja-JP" altLang="en-US" sz="2000" dirty="0" err="1"/>
              <a:t>に送</a:t>
            </a:r>
            <a:r>
              <a:rPr lang="ja-JP" altLang="en-US" sz="2000" dirty="0"/>
              <a:t>付して下さい。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☆「インターンシップ確認書」の下部の指導教員のサイン欄について、</a:t>
            </a:r>
            <a:r>
              <a:rPr lang="ja-JP" altLang="en-US" sz="2000" dirty="0">
                <a:solidFill>
                  <a:srgbClr val="FF0000"/>
                </a:solidFill>
              </a:rPr>
              <a:t>指導教員にメールで許可をもらい、メールを</a:t>
            </a:r>
            <a:r>
              <a:rPr lang="en-US" altLang="ja-JP" sz="2000" dirty="0">
                <a:solidFill>
                  <a:srgbClr val="FF0000"/>
                </a:solidFill>
              </a:rPr>
              <a:t>PDF</a:t>
            </a:r>
            <a:r>
              <a:rPr lang="ja-JP" altLang="en-US" sz="2000" dirty="0">
                <a:solidFill>
                  <a:srgbClr val="FF0000"/>
                </a:solidFill>
              </a:rPr>
              <a:t>化または転送する形で提出することも可能です。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572297-605F-4F36-8A31-5DBB1A0D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University of Aizu </a:t>
            </a:r>
          </a:p>
          <a:p>
            <a:r>
              <a:rPr kumimoji="1" lang="en-US" altLang="ja-JP"/>
              <a:t> Promotion Office for Super Global University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36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butterc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B11A"/>
      </a:accent1>
      <a:accent2>
        <a:srgbClr val="342327"/>
      </a:accent2>
      <a:accent3>
        <a:srgbClr val="FBC535"/>
      </a:accent3>
      <a:accent4>
        <a:srgbClr val="503B42"/>
      </a:accent4>
      <a:accent5>
        <a:srgbClr val="A97303"/>
      </a:accent5>
      <a:accent6>
        <a:srgbClr val="2C1C20"/>
      </a:accent6>
      <a:hlink>
        <a:srgbClr val="C83344"/>
      </a:hlink>
      <a:folHlink>
        <a:srgbClr val="954F72"/>
      </a:folHlink>
    </a:clrScheme>
    <a:fontScheme name="ユーザー定義 1">
      <a:majorFont>
        <a:latin typeface="Arial Black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630</Words>
  <Application>Microsoft Office PowerPoint</Application>
  <PresentationFormat>画面に合わせる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Meiryo UI</vt:lpstr>
      <vt:lpstr>游ゴシック</vt:lpstr>
      <vt:lpstr>Arial</vt:lpstr>
      <vt:lpstr>Arial Black</vt:lpstr>
      <vt:lpstr>Office テーマ</vt:lpstr>
      <vt:lpstr>2021年度会津大学 夏季インターンシップ プログラム</vt:lpstr>
      <vt:lpstr>2021年度夏季インターンシッププログラム</vt:lpstr>
      <vt:lpstr>シリコンバレー代替プログラム</vt:lpstr>
      <vt:lpstr>後半（２週間）シリコンバレーオンライン研修 </vt:lpstr>
      <vt:lpstr>シリコンバレー代替プログラム</vt:lpstr>
      <vt:lpstr>シリコンバレー代替プログラム　日程</vt:lpstr>
      <vt:lpstr>シリコンバレー代替プログラム</vt:lpstr>
      <vt:lpstr>興味が出た人はすぐに準備！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hazuki-n</dc:creator>
  <cp:lastModifiedBy>chizu-ya</cp:lastModifiedBy>
  <cp:revision>97</cp:revision>
  <cp:lastPrinted>2021-05-12T00:34:12Z</cp:lastPrinted>
  <dcterms:created xsi:type="dcterms:W3CDTF">2021-02-19T01:52:12Z</dcterms:created>
  <dcterms:modified xsi:type="dcterms:W3CDTF">2021-05-18T05:27:16Z</dcterms:modified>
</cp:coreProperties>
</file>