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4" r:id="rId3"/>
    <p:sldId id="275" r:id="rId4"/>
    <p:sldId id="276" r:id="rId5"/>
    <p:sldId id="277" r:id="rId6"/>
    <p:sldId id="278" r:id="rId7"/>
    <p:sldId id="279" r:id="rId8"/>
    <p:sldId id="280" r:id="rId9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12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985F4-3374-42F8-B40B-5D0AEED4D04E}" type="datetimeFigureOut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39F2D-859A-4247-94E9-BA29C051B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552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ctr"/>
          <a:lstStyle>
            <a:lvl1pPr algn="ctr">
              <a:defRPr sz="6000" b="1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5659-1DFB-402E-80C9-651D671C1D16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922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227FF-4664-4156-8BF1-8CBDD34A079F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1575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B744-64CF-4300-9FDB-5B39DAE56CEF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052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50BE-88E3-40BE-A2FD-573001A3C05F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</a:t>
            </a:r>
          </a:p>
          <a:p>
            <a:r>
              <a:rPr kumimoji="1" lang="en-US" altLang="ja-JP" dirty="0"/>
              <a:t> Promotion Office for Super Global University</a:t>
            </a:r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4276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00F9A-EA2F-4356-B668-4EF36D795315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280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535A-A7CE-49CE-BDD0-181575D1D22E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8077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6729B-FD4C-4758-91C6-C6C2B2D78588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</a:t>
            </a:r>
          </a:p>
          <a:p>
            <a:r>
              <a:rPr kumimoji="1" lang="en-US" altLang="ja-JP" dirty="0"/>
              <a:t>  Promotion Office for Super Global University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7187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E7310-7FE8-4CCE-9542-9F44C8FFF281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942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7C695-9C76-4655-91A6-89E9BD30CF78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</a:t>
            </a:r>
          </a:p>
          <a:p>
            <a:r>
              <a:rPr kumimoji="1" lang="en-US" altLang="ja-JP" dirty="0"/>
              <a:t> Promotion Office for Super Global University</a:t>
            </a:r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5486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10E58-1B3B-4DF2-9C12-FFC9D8367D1C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274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57792-AD93-433E-AFDF-B367D20D5252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8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2AB43-8DF4-42BB-97BE-3728C0DF75C2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5"/>
                </a:solidFill>
              </a:defRPr>
            </a:lvl1pPr>
          </a:lstStyle>
          <a:p>
            <a:r>
              <a:rPr kumimoji="1" lang="en-US" altLang="ja-JP" dirty="0"/>
              <a:t>The University of Aizu </a:t>
            </a:r>
          </a:p>
          <a:p>
            <a:r>
              <a:rPr kumimoji="1" lang="en-US" altLang="ja-JP" sz="900" dirty="0"/>
              <a:t>Promotion Office for Super Global University</a:t>
            </a:r>
            <a:endParaRPr kumimoji="1" lang="ja-JP" altLang="en-US" sz="9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24C65F8-B949-4250-9307-A74A2A9431B5}"/>
              </a:ext>
            </a:extLst>
          </p:cNvPr>
          <p:cNvGrpSpPr/>
          <p:nvPr userDrawn="1"/>
        </p:nvGrpSpPr>
        <p:grpSpPr>
          <a:xfrm>
            <a:off x="1" y="0"/>
            <a:ext cx="9143999" cy="207390"/>
            <a:chOff x="1" y="0"/>
            <a:chExt cx="9143999" cy="207390"/>
          </a:xfrm>
        </p:grpSpPr>
        <p:sp>
          <p:nvSpPr>
            <p:cNvPr id="8" name="フリーフォーム: 図形 7">
              <a:extLst>
                <a:ext uri="{FF2B5EF4-FFF2-40B4-BE49-F238E27FC236}">
                  <a16:creationId xmlns:a16="http://schemas.microsoft.com/office/drawing/2014/main" id="{9D3E6918-7D99-4950-B417-7C40ED7360D4}"/>
                </a:ext>
              </a:extLst>
            </p:cNvPr>
            <p:cNvSpPr/>
            <p:nvPr userDrawn="1"/>
          </p:nvSpPr>
          <p:spPr>
            <a:xfrm>
              <a:off x="1" y="0"/>
              <a:ext cx="3403075" cy="207390"/>
            </a:xfrm>
            <a:custGeom>
              <a:avLst/>
              <a:gdLst>
                <a:gd name="connsiteX0" fmla="*/ 0 w 3403075"/>
                <a:gd name="connsiteY0" fmla="*/ 0 h 207390"/>
                <a:gd name="connsiteX1" fmla="*/ 3403075 w 3403075"/>
                <a:gd name="connsiteY1" fmla="*/ 0 h 207390"/>
                <a:gd name="connsiteX2" fmla="*/ 3351228 w 3403075"/>
                <a:gd name="connsiteY2" fmla="*/ 207390 h 207390"/>
                <a:gd name="connsiteX3" fmla="*/ 0 w 3403075"/>
                <a:gd name="connsiteY3" fmla="*/ 207390 h 20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3075" h="207390">
                  <a:moveTo>
                    <a:pt x="0" y="0"/>
                  </a:moveTo>
                  <a:lnTo>
                    <a:pt x="3403075" y="0"/>
                  </a:lnTo>
                  <a:lnTo>
                    <a:pt x="3351228" y="207390"/>
                  </a:lnTo>
                  <a:lnTo>
                    <a:pt x="0" y="20739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フリーフォーム: 図形 8">
              <a:extLst>
                <a:ext uri="{FF2B5EF4-FFF2-40B4-BE49-F238E27FC236}">
                  <a16:creationId xmlns:a16="http://schemas.microsoft.com/office/drawing/2014/main" id="{8DF5ED8E-1856-4774-9B2A-E7CD79C955AF}"/>
                </a:ext>
              </a:extLst>
            </p:cNvPr>
            <p:cNvSpPr/>
            <p:nvPr userDrawn="1"/>
          </p:nvSpPr>
          <p:spPr>
            <a:xfrm>
              <a:off x="3315458" y="0"/>
              <a:ext cx="5828542" cy="207390"/>
            </a:xfrm>
            <a:custGeom>
              <a:avLst/>
              <a:gdLst>
                <a:gd name="connsiteX0" fmla="*/ 51848 w 5828542"/>
                <a:gd name="connsiteY0" fmla="*/ 0 h 207390"/>
                <a:gd name="connsiteX1" fmla="*/ 5828542 w 5828542"/>
                <a:gd name="connsiteY1" fmla="*/ 0 h 207390"/>
                <a:gd name="connsiteX2" fmla="*/ 5828542 w 5828542"/>
                <a:gd name="connsiteY2" fmla="*/ 207390 h 207390"/>
                <a:gd name="connsiteX3" fmla="*/ 0 w 5828542"/>
                <a:gd name="connsiteY3" fmla="*/ 207390 h 20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28542" h="207390">
                  <a:moveTo>
                    <a:pt x="51848" y="0"/>
                  </a:moveTo>
                  <a:lnTo>
                    <a:pt x="5828542" y="0"/>
                  </a:lnTo>
                  <a:lnTo>
                    <a:pt x="5828542" y="207390"/>
                  </a:lnTo>
                  <a:lnTo>
                    <a:pt x="0" y="20739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149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accent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sgu-adm@u-aizu.ac.j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C89B7B-E12C-4FB4-A2E1-074F27AE3B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2021</a:t>
            </a:r>
            <a:r>
              <a:rPr kumimoji="1" lang="ja-JP" altLang="en-US" dirty="0"/>
              <a:t>年度会津大学</a:t>
            </a:r>
            <a:br>
              <a:rPr kumimoji="1" lang="en-US" altLang="ja-JP" dirty="0"/>
            </a:br>
            <a:r>
              <a:rPr kumimoji="1" lang="ja-JP" altLang="en-US" dirty="0"/>
              <a:t>夏季インターンシップ</a:t>
            </a:r>
            <a:br>
              <a:rPr kumimoji="1" lang="en-US" altLang="ja-JP" dirty="0"/>
            </a:br>
            <a:r>
              <a:rPr kumimoji="1" lang="ja-JP" altLang="en-US" dirty="0"/>
              <a:t>プログラム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045A79A-2F33-4CDC-A9FE-6BC832D942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en-US" altLang="ja-JP" dirty="0"/>
          </a:p>
          <a:p>
            <a:r>
              <a:rPr lang="ja-JP" altLang="en-US" dirty="0"/>
              <a:t>会津大学スーパーグローバル大学推進室</a:t>
            </a:r>
            <a:endParaRPr lang="en-US" altLang="ja-JP" dirty="0"/>
          </a:p>
          <a:p>
            <a:r>
              <a:rPr kumimoji="1" lang="ja-JP" altLang="en-US" dirty="0"/>
              <a:t>光永祐司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E4327D3-CE12-44D3-A325-DFE7AA10D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8340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B1A19C-4554-40A8-A813-BB8646DAA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/>
              <a:t>2021</a:t>
            </a:r>
            <a:r>
              <a:rPr kumimoji="1" lang="ja-JP" altLang="en-US" sz="3600" dirty="0"/>
              <a:t>年度夏季インターンシッププログラム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95C40DA-738C-49DE-886B-BC5CF3C5B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89103"/>
            <a:ext cx="7886700" cy="45878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dirty="0"/>
              <a:t>夏季インターンシッププログラム（予定）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海外インターンシッププログラム（代替プログラム）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〇　ベトナムインターンシップ代替プログラム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〇　シリコンバレーインターンシップ代替プログラム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国内インターンシッププログラム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〇　アルプスアルパインプログラム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BF6A8EE-C92D-4796-8F78-EA9EEAE7D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 </a:t>
            </a:r>
          </a:p>
          <a:p>
            <a:r>
              <a:rPr kumimoji="1" lang="en-US" altLang="ja-JP"/>
              <a:t>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8221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7A1376-B8AF-4478-93FC-7ABD21E8B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ベトナム</a:t>
            </a:r>
            <a:r>
              <a:rPr kumimoji="1" lang="ja-JP" altLang="en-US" dirty="0"/>
              <a:t>代替プログラム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C6D4C1-41C7-4DCE-9C74-8A88803C9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協定大学である</a:t>
            </a:r>
            <a:r>
              <a:rPr kumimoji="1" lang="en-US" altLang="ja-JP" dirty="0"/>
              <a:t>FPT</a:t>
            </a:r>
            <a:r>
              <a:rPr kumimoji="1" lang="ja-JP" altLang="en-US" dirty="0"/>
              <a:t>大学との連携プログラム</a:t>
            </a:r>
            <a:endParaRPr kumimoji="1" lang="en-US" altLang="ja-JP" dirty="0"/>
          </a:p>
          <a:p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４週間プログラム（</a:t>
            </a:r>
            <a:r>
              <a:rPr lang="ja-JP" altLang="en-US" b="1" dirty="0">
                <a:solidFill>
                  <a:srgbClr val="FF0000"/>
                </a:solidFill>
              </a:rPr>
              <a:t>英語</a:t>
            </a:r>
            <a:r>
              <a:rPr lang="ja-JP" altLang="en-US" dirty="0"/>
              <a:t>によるプログラム）</a:t>
            </a:r>
            <a:endParaRPr lang="en-US" altLang="ja-JP" dirty="0"/>
          </a:p>
          <a:p>
            <a:r>
              <a:rPr lang="ja-JP" altLang="en-US" dirty="0"/>
              <a:t>１週間　</a:t>
            </a:r>
            <a:r>
              <a:rPr lang="en-US" altLang="ja-JP" dirty="0"/>
              <a:t>FPT</a:t>
            </a:r>
            <a:r>
              <a:rPr lang="ja-JP" altLang="en-US" dirty="0"/>
              <a:t>大学の学生と</a:t>
            </a:r>
            <a:r>
              <a:rPr lang="ja-JP" altLang="en-US" b="1" dirty="0">
                <a:solidFill>
                  <a:srgbClr val="FF0000"/>
                </a:solidFill>
              </a:rPr>
              <a:t>ビジネス基礎研修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kumimoji="1" lang="ja-JP" altLang="en-US" dirty="0"/>
              <a:t>３週間　ベトナムのスタートアップ企業等で</a:t>
            </a:r>
            <a:r>
              <a:rPr kumimoji="1" lang="ja-JP" altLang="en-US" b="1" dirty="0">
                <a:solidFill>
                  <a:srgbClr val="FF0000"/>
                </a:solidFill>
              </a:rPr>
              <a:t>オンラインによるインターンシップ</a:t>
            </a:r>
            <a:r>
              <a:rPr kumimoji="1" lang="ja-JP" altLang="en-US" dirty="0"/>
              <a:t>を行う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A508BD1-B8B6-4F29-A8A5-F61DF15B2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 </a:t>
            </a:r>
          </a:p>
          <a:p>
            <a:r>
              <a:rPr kumimoji="1" lang="en-US" altLang="ja-JP"/>
              <a:t>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57705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237BE8-FAE1-48FC-A02C-330251625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dirty="0"/>
              <a:t>なぜ今、海外のインターンシップを</a:t>
            </a:r>
            <a:br>
              <a:rPr kumimoji="1" lang="en-US" altLang="ja-JP" sz="4000" dirty="0"/>
            </a:br>
            <a:r>
              <a:rPr kumimoji="1" lang="ja-JP" altLang="en-US" sz="4000" dirty="0"/>
              <a:t>やるのか。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3A75BE6-046F-47ED-A95D-492350C993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sz="2400" dirty="0"/>
              <a:t>日本を離れずに海外企業における本物の就業を体験</a:t>
            </a:r>
            <a:endParaRPr kumimoji="1" lang="en-US" altLang="ja-JP" sz="2400" dirty="0"/>
          </a:p>
          <a:p>
            <a:endParaRPr kumimoji="1" lang="en-US" altLang="ja-JP" sz="2400" dirty="0"/>
          </a:p>
          <a:p>
            <a:r>
              <a:rPr lang="ja-JP" altLang="en-US" sz="2400" dirty="0"/>
              <a:t>英語コミュニケーション能力を高める</a:t>
            </a:r>
            <a:endParaRPr lang="en-US" altLang="ja-JP" sz="2400" dirty="0"/>
          </a:p>
          <a:p>
            <a:endParaRPr lang="en-US" altLang="ja-JP" sz="2400" dirty="0"/>
          </a:p>
          <a:p>
            <a:r>
              <a:rPr lang="ja-JP" altLang="en-US" sz="2400" dirty="0"/>
              <a:t>コロナ禍におけるリモートワークに関する基本スキルを学ぶ</a:t>
            </a:r>
            <a:endParaRPr lang="en-US" altLang="ja-JP" sz="2400" dirty="0"/>
          </a:p>
          <a:p>
            <a:endParaRPr lang="en-US" altLang="ja-JP" sz="2400" dirty="0"/>
          </a:p>
          <a:p>
            <a:r>
              <a:rPr lang="ja-JP" altLang="en-US" sz="2400" dirty="0"/>
              <a:t>海外インターンシップに参加した証明を手に入れる</a:t>
            </a:r>
            <a:endParaRPr lang="en-US" altLang="ja-JP" sz="2400" dirty="0"/>
          </a:p>
        </p:txBody>
      </p:sp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D9D2AB75-866B-4675-AE0E-1E8CD90B34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9150" y="2293721"/>
            <a:ext cx="3886200" cy="3415145"/>
          </a:xfrm>
          <a:prstGeom prst="rect">
            <a:avLst/>
          </a:prstGeom>
        </p:spPr>
      </p:pic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34A1935-256E-42B9-A1B7-C1067563E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 </a:t>
            </a:r>
          </a:p>
          <a:p>
            <a:r>
              <a:rPr kumimoji="1" lang="en-US" altLang="ja-JP"/>
              <a:t>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82271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AE229896-F5A9-45CA-BA3D-4C211A59B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dirty="0"/>
              <a:t>ベトナムの企業におけるインターンシップ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270FDB5-A7A1-4697-A938-9B262AA10B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ja-JP" altLang="en-US" dirty="0">
                <a:solidFill>
                  <a:srgbClr val="00B0F0"/>
                </a:solidFill>
              </a:rPr>
              <a:t>研修期間</a:t>
            </a:r>
            <a:r>
              <a:rPr lang="ja-JP" altLang="en-US" dirty="0"/>
              <a:t>：</a:t>
            </a:r>
            <a:r>
              <a:rPr lang="en-US" altLang="ja-JP" dirty="0"/>
              <a:t>8/23(</a:t>
            </a:r>
            <a:r>
              <a:rPr lang="ja-JP" altLang="en-US" dirty="0"/>
              <a:t>月</a:t>
            </a:r>
            <a:r>
              <a:rPr lang="en-US" altLang="ja-JP" dirty="0"/>
              <a:t>)</a:t>
            </a:r>
            <a:r>
              <a:rPr lang="ja-JP" altLang="en-US" dirty="0"/>
              <a:t>～</a:t>
            </a:r>
            <a:r>
              <a:rPr lang="en-US" altLang="ja-JP" dirty="0"/>
              <a:t>9/17(</a:t>
            </a:r>
            <a:r>
              <a:rPr lang="ja-JP" altLang="en-US" dirty="0"/>
              <a:t>金</a:t>
            </a:r>
            <a:r>
              <a:rPr lang="en-US" altLang="ja-JP" dirty="0"/>
              <a:t>)</a:t>
            </a:r>
          </a:p>
          <a:p>
            <a:r>
              <a:rPr kumimoji="1" lang="ja-JP" altLang="en-US" dirty="0">
                <a:solidFill>
                  <a:srgbClr val="00B0F0"/>
                </a:solidFill>
              </a:rPr>
              <a:t>参加資格</a:t>
            </a:r>
            <a:r>
              <a:rPr kumimoji="1" lang="ja-JP" altLang="en-US" dirty="0"/>
              <a:t>：学部１年～博士前期課程２年（なるべくプログラミング経験、開発経験があることが望ましい。）</a:t>
            </a:r>
            <a:endParaRPr kumimoji="1" lang="en-US" altLang="ja-JP" dirty="0"/>
          </a:p>
          <a:p>
            <a:r>
              <a:rPr lang="ja-JP" altLang="en-US" dirty="0">
                <a:solidFill>
                  <a:srgbClr val="00B0F0"/>
                </a:solidFill>
              </a:rPr>
              <a:t>研修言語</a:t>
            </a:r>
            <a:r>
              <a:rPr lang="ja-JP" altLang="en-US" dirty="0"/>
              <a:t>：英語</a:t>
            </a:r>
            <a:endParaRPr kumimoji="1" lang="en-US" altLang="ja-JP" dirty="0"/>
          </a:p>
          <a:p>
            <a:pPr marL="0" indent="0">
              <a:buNone/>
            </a:pPr>
            <a:r>
              <a:rPr lang="en-US" altLang="ja-JP" dirty="0"/>
              <a:t>※</a:t>
            </a:r>
            <a:r>
              <a:rPr lang="ja-JP" altLang="en-US" dirty="0"/>
              <a:t>シリコンバレープログラムと併願可能です。</a:t>
            </a: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【</a:t>
            </a:r>
            <a:r>
              <a:rPr kumimoji="1" lang="ja-JP" altLang="en-US" dirty="0"/>
              <a:t>インターンシップ内容</a:t>
            </a:r>
            <a:r>
              <a:rPr kumimoji="1" lang="en-US" altLang="ja-JP" dirty="0"/>
              <a:t>】</a:t>
            </a:r>
          </a:p>
          <a:p>
            <a:r>
              <a:rPr kumimoji="1" lang="ja-JP" altLang="en-US" dirty="0"/>
              <a:t>ソフトウェア開発</a:t>
            </a:r>
            <a:endParaRPr kumimoji="1" lang="en-US" altLang="ja-JP" dirty="0"/>
          </a:p>
          <a:p>
            <a:r>
              <a:rPr kumimoji="1" lang="ja-JP" altLang="en-US" dirty="0"/>
              <a:t>最新技術</a:t>
            </a:r>
            <a:r>
              <a:rPr kumimoji="1" lang="en-US" altLang="ja-JP" dirty="0"/>
              <a:t>(IoT, AI, Big Data)</a:t>
            </a:r>
          </a:p>
          <a:p>
            <a:r>
              <a:rPr lang="ja-JP" altLang="en-US" dirty="0"/>
              <a:t>アプリケーション開発</a:t>
            </a:r>
            <a:endParaRPr kumimoji="1" lang="en-US" altLang="ja-JP" dirty="0"/>
          </a:p>
          <a:p>
            <a:r>
              <a:rPr lang="ja-JP" altLang="en-US" dirty="0"/>
              <a:t>ビジネス開発</a:t>
            </a:r>
            <a:endParaRPr lang="en-US" altLang="ja-JP" dirty="0"/>
          </a:p>
          <a:p>
            <a:r>
              <a:rPr lang="ja-JP" altLang="en-US" dirty="0"/>
              <a:t>マーケティング</a:t>
            </a:r>
            <a:endParaRPr lang="en-US" altLang="ja-JP" dirty="0"/>
          </a:p>
          <a:p>
            <a:r>
              <a:rPr lang="ja-JP" altLang="en-US" dirty="0"/>
              <a:t>広報</a:t>
            </a:r>
            <a:endParaRPr lang="en-US" altLang="ja-JP" dirty="0"/>
          </a:p>
          <a:p>
            <a:endParaRPr kumimoji="1" lang="ja-JP" altLang="en-US" dirty="0"/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118CA208-0A99-48A8-833D-6ED0064AE2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9150" y="2167627"/>
            <a:ext cx="3886200" cy="3667334"/>
          </a:xfrm>
          <a:prstGeom prst="rect">
            <a:avLst/>
          </a:prstGeom>
        </p:spPr>
      </p:pic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2E9E652-A5CE-4295-9540-61F5C86A0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 </a:t>
            </a:r>
          </a:p>
          <a:p>
            <a:r>
              <a:rPr kumimoji="1" lang="en-US" altLang="ja-JP"/>
              <a:t>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99690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FC4AD4-51E3-412B-BC3B-2B796302F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 dirty="0"/>
              <a:t>ベトナムインターンシップ代替プログラム　</a:t>
            </a:r>
            <a:r>
              <a:rPr kumimoji="1" lang="ja-JP" altLang="en-US" sz="4000" dirty="0"/>
              <a:t>日程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FC94A90-E273-4903-9148-65D76DCE9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596" y="1690689"/>
            <a:ext cx="8183754" cy="44862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kumimoji="1" lang="ja-JP" altLang="en-US" dirty="0">
                <a:solidFill>
                  <a:srgbClr val="00B0F0"/>
                </a:solidFill>
              </a:rPr>
              <a:t>募集説明会</a:t>
            </a:r>
            <a:r>
              <a:rPr kumimoji="1" lang="ja-JP" altLang="en-US" dirty="0"/>
              <a:t>：　</a:t>
            </a:r>
            <a:r>
              <a:rPr kumimoji="1" lang="en-US" altLang="ja-JP" dirty="0"/>
              <a:t> </a:t>
            </a:r>
            <a:r>
              <a:rPr kumimoji="1" lang="en-US" altLang="ja-JP" b="1" dirty="0">
                <a:solidFill>
                  <a:srgbClr val="FF0000"/>
                </a:solidFill>
              </a:rPr>
              <a:t>5/14(</a:t>
            </a:r>
            <a:r>
              <a:rPr kumimoji="1" lang="ja-JP" altLang="en-US" b="1" dirty="0">
                <a:solidFill>
                  <a:srgbClr val="FF0000"/>
                </a:solidFill>
              </a:rPr>
              <a:t>金</a:t>
            </a:r>
            <a:r>
              <a:rPr kumimoji="1" lang="en-US" altLang="ja-JP" b="1" dirty="0">
                <a:solidFill>
                  <a:srgbClr val="FF0000"/>
                </a:solidFill>
              </a:rPr>
              <a:t>) 17:00</a:t>
            </a:r>
            <a:r>
              <a:rPr kumimoji="1" lang="ja-JP" altLang="en-US" b="1" dirty="0">
                <a:solidFill>
                  <a:srgbClr val="FF0000"/>
                </a:solidFill>
              </a:rPr>
              <a:t>～</a:t>
            </a:r>
            <a:r>
              <a:rPr kumimoji="1" lang="en-US" altLang="ja-JP" b="1" dirty="0">
                <a:solidFill>
                  <a:srgbClr val="FF0000"/>
                </a:solidFill>
              </a:rPr>
              <a:t>17:30 (Zoom)</a:t>
            </a:r>
          </a:p>
          <a:p>
            <a:pPr marL="0" indent="0">
              <a:buNone/>
            </a:pPr>
            <a:r>
              <a:rPr lang="ja-JP" altLang="en-US" sz="2400" dirty="0"/>
              <a:t>　　　　ミーティング</a:t>
            </a:r>
            <a:r>
              <a:rPr lang="en-US" altLang="ja-JP" sz="2400" dirty="0"/>
              <a:t>ID</a:t>
            </a:r>
            <a:r>
              <a:rPr lang="ja-JP" altLang="en-US" sz="2400" dirty="0"/>
              <a:t>とパスワードはメールまたはフォーラムを確認して下さい。</a:t>
            </a: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dirty="0">
                <a:solidFill>
                  <a:srgbClr val="00B0F0"/>
                </a:solidFill>
              </a:rPr>
              <a:t>募集期間</a:t>
            </a:r>
            <a:r>
              <a:rPr kumimoji="1" lang="ja-JP" altLang="en-US" dirty="0"/>
              <a:t>：　</a:t>
            </a:r>
            <a:r>
              <a:rPr kumimoji="1" lang="en-US" altLang="ja-JP" dirty="0"/>
              <a:t>5/1</a:t>
            </a:r>
            <a:r>
              <a:rPr lang="en-US" altLang="ja-JP" dirty="0"/>
              <a:t>2(</a:t>
            </a:r>
            <a:r>
              <a:rPr lang="ja-JP" altLang="en-US" dirty="0"/>
              <a:t>水</a:t>
            </a:r>
            <a:r>
              <a:rPr lang="en-US" altLang="ja-JP" dirty="0"/>
              <a:t>)</a:t>
            </a:r>
            <a:r>
              <a:rPr lang="ja-JP" altLang="en-US" dirty="0"/>
              <a:t>～</a:t>
            </a:r>
            <a:r>
              <a:rPr lang="en-US" altLang="ja-JP" b="1" dirty="0">
                <a:solidFill>
                  <a:srgbClr val="FF0000"/>
                </a:solidFill>
              </a:rPr>
              <a:t>5/25(</a:t>
            </a:r>
            <a:r>
              <a:rPr lang="ja-JP" altLang="en-US" b="1" dirty="0">
                <a:solidFill>
                  <a:srgbClr val="FF0000"/>
                </a:solidFill>
              </a:rPr>
              <a:t>火</a:t>
            </a:r>
            <a:r>
              <a:rPr lang="en-US" altLang="ja-JP" b="1" dirty="0">
                <a:solidFill>
                  <a:srgbClr val="FF0000"/>
                </a:solidFill>
              </a:rPr>
              <a:t>)</a:t>
            </a:r>
            <a:r>
              <a:rPr lang="ja-JP" altLang="en-US" b="1" dirty="0">
                <a:solidFill>
                  <a:srgbClr val="FF0000"/>
                </a:solidFill>
              </a:rPr>
              <a:t> 正午</a:t>
            </a:r>
            <a:endParaRPr lang="en-US" altLang="ja-JP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rgbClr val="00B0F0"/>
                </a:solidFill>
              </a:rPr>
              <a:t>書類選考結果通知</a:t>
            </a:r>
            <a:r>
              <a:rPr lang="ja-JP" altLang="en-US" dirty="0"/>
              <a:t>：  </a:t>
            </a:r>
            <a:r>
              <a:rPr lang="en-US" altLang="ja-JP" dirty="0"/>
              <a:t>6/1(</a:t>
            </a:r>
            <a:r>
              <a:rPr lang="ja-JP" altLang="en-US" dirty="0"/>
              <a:t>火</a:t>
            </a:r>
            <a:r>
              <a:rPr lang="en-US" altLang="ja-JP" dirty="0"/>
              <a:t>) </a:t>
            </a:r>
            <a:r>
              <a:rPr lang="ja-JP" altLang="en-US" dirty="0"/>
              <a:t>（予定）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rgbClr val="00B0F0"/>
                </a:solidFill>
              </a:rPr>
              <a:t>面接選考</a:t>
            </a:r>
            <a:r>
              <a:rPr lang="ja-JP" altLang="en-US" dirty="0"/>
              <a:t>：　</a:t>
            </a:r>
            <a:r>
              <a:rPr lang="en-US" altLang="ja-JP" dirty="0"/>
              <a:t>6/9(</a:t>
            </a:r>
            <a:r>
              <a:rPr lang="ja-JP" altLang="en-US" dirty="0"/>
              <a:t>水</a:t>
            </a:r>
            <a:r>
              <a:rPr lang="en-US" altLang="ja-JP" dirty="0"/>
              <a:t>) (</a:t>
            </a:r>
            <a:r>
              <a:rPr lang="ja-JP" altLang="en-US" dirty="0"/>
              <a:t>予定</a:t>
            </a:r>
            <a:r>
              <a:rPr lang="en-US" altLang="ja-JP" dirty="0"/>
              <a:t>)</a:t>
            </a:r>
          </a:p>
          <a:p>
            <a:pPr marL="0" indent="0">
              <a:buNone/>
            </a:pPr>
            <a:r>
              <a:rPr lang="ja-JP" altLang="en-US" dirty="0">
                <a:solidFill>
                  <a:srgbClr val="00B0F0"/>
                </a:solidFill>
              </a:rPr>
              <a:t>結果通知 </a:t>
            </a:r>
            <a:r>
              <a:rPr lang="ja-JP" altLang="en-US" dirty="0"/>
              <a:t>： </a:t>
            </a:r>
            <a:r>
              <a:rPr lang="en-US" altLang="ja-JP" dirty="0"/>
              <a:t>6/16(</a:t>
            </a:r>
            <a:r>
              <a:rPr lang="ja-JP" altLang="en-US" dirty="0"/>
              <a:t>水</a:t>
            </a:r>
            <a:r>
              <a:rPr lang="en-US" altLang="ja-JP" dirty="0"/>
              <a:t>)</a:t>
            </a:r>
          </a:p>
          <a:p>
            <a:pPr marL="0" indent="0">
              <a:buNone/>
            </a:pPr>
            <a:r>
              <a:rPr lang="ja-JP" altLang="en-US" dirty="0">
                <a:solidFill>
                  <a:srgbClr val="00B0F0"/>
                </a:solidFill>
              </a:rPr>
              <a:t>入金期間</a:t>
            </a:r>
            <a:r>
              <a:rPr lang="ja-JP" altLang="en-US" dirty="0"/>
              <a:t>　</a:t>
            </a:r>
            <a:r>
              <a:rPr lang="en-US" altLang="ja-JP" dirty="0"/>
              <a:t>50 US</a:t>
            </a:r>
            <a:r>
              <a:rPr lang="ja-JP" altLang="en-US" dirty="0"/>
              <a:t>ドル（デポジット）：</a:t>
            </a:r>
            <a:r>
              <a:rPr lang="en-US" altLang="ja-JP" dirty="0"/>
              <a:t>6/23</a:t>
            </a:r>
            <a:r>
              <a:rPr lang="ja-JP" altLang="en-US" dirty="0"/>
              <a:t>～</a:t>
            </a:r>
            <a:r>
              <a:rPr lang="en-US" altLang="ja-JP" dirty="0"/>
              <a:t>7/5</a:t>
            </a:r>
          </a:p>
          <a:p>
            <a:pPr marL="0" indent="0">
              <a:buNone/>
            </a:pPr>
            <a:r>
              <a:rPr lang="en-US" altLang="ja-JP" dirty="0"/>
              <a:t>               400 US</a:t>
            </a:r>
            <a:r>
              <a:rPr lang="ja-JP" altLang="en-US" dirty="0"/>
              <a:t>ドル：</a:t>
            </a:r>
            <a:r>
              <a:rPr lang="en-US" altLang="ja-JP" dirty="0"/>
              <a:t>6/23</a:t>
            </a:r>
            <a:r>
              <a:rPr lang="ja-JP" altLang="en-US" dirty="0"/>
              <a:t>～</a:t>
            </a:r>
            <a:r>
              <a:rPr lang="en-US" altLang="ja-JP" dirty="0"/>
              <a:t>8/9</a:t>
            </a:r>
          </a:p>
          <a:p>
            <a:pPr marL="0" indent="0">
              <a:buNone/>
            </a:pPr>
            <a:r>
              <a:rPr lang="ja-JP" altLang="en-US" dirty="0">
                <a:solidFill>
                  <a:srgbClr val="00B0F0"/>
                </a:solidFill>
              </a:rPr>
              <a:t>研修期間</a:t>
            </a:r>
            <a:r>
              <a:rPr lang="ja-JP" altLang="en-US" dirty="0"/>
              <a:t>：</a:t>
            </a:r>
            <a:r>
              <a:rPr lang="en-US" altLang="ja-JP" dirty="0"/>
              <a:t>8/23(</a:t>
            </a:r>
            <a:r>
              <a:rPr lang="ja-JP" altLang="en-US" dirty="0"/>
              <a:t>月</a:t>
            </a:r>
            <a:r>
              <a:rPr lang="en-US" altLang="ja-JP" dirty="0"/>
              <a:t>)</a:t>
            </a:r>
            <a:r>
              <a:rPr lang="ja-JP" altLang="en-US" dirty="0"/>
              <a:t>～</a:t>
            </a:r>
            <a:r>
              <a:rPr lang="en-US" altLang="ja-JP" dirty="0"/>
              <a:t>9/17(</a:t>
            </a:r>
            <a:r>
              <a:rPr lang="ja-JP" altLang="en-US" dirty="0"/>
              <a:t>金</a:t>
            </a:r>
            <a:r>
              <a:rPr lang="en-US" altLang="ja-JP" dirty="0"/>
              <a:t>)</a:t>
            </a:r>
          </a:p>
          <a:p>
            <a:pPr marL="0" indent="0">
              <a:buNone/>
            </a:pPr>
            <a:r>
              <a:rPr lang="ja-JP" altLang="en-US" dirty="0">
                <a:solidFill>
                  <a:srgbClr val="00B0F0"/>
                </a:solidFill>
              </a:rPr>
              <a:t>成果報告書提出期間</a:t>
            </a:r>
            <a:r>
              <a:rPr lang="ja-JP" altLang="en-US" dirty="0"/>
              <a:t>：</a:t>
            </a:r>
            <a:r>
              <a:rPr lang="en-US" altLang="ja-JP" dirty="0"/>
              <a:t>9/20(</a:t>
            </a:r>
            <a:r>
              <a:rPr lang="ja-JP" altLang="en-US" dirty="0"/>
              <a:t>月</a:t>
            </a:r>
            <a:r>
              <a:rPr lang="en-US" altLang="ja-JP" dirty="0"/>
              <a:t>)</a:t>
            </a:r>
            <a:r>
              <a:rPr lang="ja-JP" altLang="en-US" dirty="0"/>
              <a:t>～</a:t>
            </a:r>
            <a:r>
              <a:rPr lang="en-US" altLang="ja-JP" dirty="0"/>
              <a:t>9/24(</a:t>
            </a:r>
            <a:r>
              <a:rPr lang="ja-JP" altLang="en-US" dirty="0"/>
              <a:t>金</a:t>
            </a:r>
            <a:r>
              <a:rPr lang="en-US" altLang="ja-JP" dirty="0"/>
              <a:t>)</a:t>
            </a:r>
            <a:r>
              <a:rPr lang="ja-JP" altLang="en-US" dirty="0"/>
              <a:t>メール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DF0BAC-957F-4FE6-B02E-19E17A5CB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</a:t>
            </a:r>
          </a:p>
          <a:p>
            <a:r>
              <a:rPr kumimoji="1" lang="en-US" altLang="ja-JP"/>
              <a:t> 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63519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18108C-06B1-4519-9697-AA838D22F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dirty="0"/>
              <a:t>ベトナムインターンシップ代替プログラム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493CB17-5E18-4307-9E02-0BB4AD84F0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ja-JP" altLang="en-US" dirty="0"/>
              <a:t>募集人数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６名程度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r>
              <a:rPr kumimoji="1" lang="ja-JP" altLang="en-US" dirty="0"/>
              <a:t>授業料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450</a:t>
            </a:r>
            <a:r>
              <a:rPr lang="en-US" altLang="ja-JP" dirty="0"/>
              <a:t>US</a:t>
            </a:r>
            <a:r>
              <a:rPr lang="ja-JP" altLang="en-US" dirty="0"/>
              <a:t>ドル</a:t>
            </a:r>
            <a:r>
              <a:rPr kumimoji="1" lang="ja-JP" altLang="en-US" dirty="0"/>
              <a:t>（</a:t>
            </a:r>
            <a:r>
              <a:rPr lang="ja-JP" altLang="en-US" dirty="0"/>
              <a:t>約</a:t>
            </a:r>
            <a:r>
              <a:rPr lang="en-US" altLang="ja-JP" dirty="0"/>
              <a:t>49,000</a:t>
            </a:r>
            <a:r>
              <a:rPr lang="ja-JP" altLang="en-US" dirty="0"/>
              <a:t>円）</a:t>
            </a:r>
            <a:endParaRPr lang="en-US" altLang="ja-JP" dirty="0"/>
          </a:p>
          <a:p>
            <a:pPr marL="0" indent="0">
              <a:buNone/>
            </a:pPr>
            <a:r>
              <a:rPr kumimoji="1" lang="en-US" altLang="ja-JP" sz="2000" dirty="0"/>
              <a:t>※</a:t>
            </a:r>
            <a:r>
              <a:rPr lang="ja-JP" altLang="en-US" sz="2000" dirty="0"/>
              <a:t>送金手数料は</a:t>
            </a:r>
            <a:r>
              <a:rPr kumimoji="1" lang="ja-JP" altLang="en-US" sz="2000" dirty="0"/>
              <a:t>自己負担</a:t>
            </a:r>
            <a:endParaRPr kumimoji="1" lang="en-US" altLang="ja-JP" sz="2000" dirty="0"/>
          </a:p>
          <a:p>
            <a:endParaRPr lang="en-US" altLang="ja-JP" dirty="0"/>
          </a:p>
          <a:p>
            <a:r>
              <a:rPr lang="ja-JP" altLang="en-US" dirty="0"/>
              <a:t>助成金</a:t>
            </a: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6</a:t>
            </a:r>
            <a:r>
              <a:rPr kumimoji="1" lang="ja-JP" altLang="en-US" dirty="0"/>
              <a:t>名に最大</a:t>
            </a:r>
            <a:r>
              <a:rPr kumimoji="1" lang="en-US" altLang="ja-JP" dirty="0"/>
              <a:t>35,000</a:t>
            </a:r>
            <a:r>
              <a:rPr kumimoji="1" lang="ja-JP" altLang="en-US" dirty="0"/>
              <a:t>円程度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の助成金を支給（予定）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sz="2100" dirty="0"/>
              <a:t>（株式会社小松崎 及び </a:t>
            </a:r>
            <a:r>
              <a:rPr kumimoji="1" lang="ja-JP" altLang="en-US" sz="2100" dirty="0"/>
              <a:t>地域ベンチャー創成支援財団から大学への支援）</a:t>
            </a:r>
            <a:endParaRPr kumimoji="1" lang="en-US" altLang="ja-JP" sz="2100" dirty="0"/>
          </a:p>
          <a:p>
            <a:endParaRPr kumimoji="1" lang="en-US" altLang="ja-JP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DA52374-010D-491A-9BD1-E1721D219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51963"/>
            <a:ext cx="3886200" cy="4625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kumimoji="1" lang="en-US" altLang="ja-JP" dirty="0"/>
              <a:t>【</a:t>
            </a:r>
            <a:r>
              <a:rPr kumimoji="1" lang="ja-JP" altLang="en-US" dirty="0"/>
              <a:t>注意事項</a:t>
            </a:r>
            <a:r>
              <a:rPr kumimoji="1" lang="en-US" altLang="ja-JP" dirty="0"/>
              <a:t>】</a:t>
            </a:r>
            <a:endParaRPr lang="en-US" altLang="ja-JP" dirty="0"/>
          </a:p>
          <a:p>
            <a:r>
              <a:rPr lang="ja-JP" altLang="en-US" sz="2300" dirty="0"/>
              <a:t>合格時に助成金採用も合わせて通知します。（助成金不採択の人は参加の取り下げは可能です。その場合はすぐにお願いします）</a:t>
            </a:r>
            <a:endParaRPr lang="en-US" altLang="ja-JP" sz="2300" dirty="0"/>
          </a:p>
          <a:p>
            <a:r>
              <a:rPr kumimoji="1" lang="ja-JP" altLang="en-US" sz="2300" dirty="0"/>
              <a:t>一旦授業料は前もって入金します。</a:t>
            </a:r>
            <a:endParaRPr kumimoji="1" lang="en-US" altLang="ja-JP" sz="2300" dirty="0"/>
          </a:p>
          <a:p>
            <a:pPr marL="0" indent="0">
              <a:buNone/>
            </a:pPr>
            <a:r>
              <a:rPr lang="ja-JP" altLang="en-US" sz="2300" dirty="0"/>
              <a:t>　全額一括納入 または </a:t>
            </a:r>
            <a:r>
              <a:rPr lang="en-US" altLang="ja-JP" sz="2300" dirty="0"/>
              <a:t>50 US</a:t>
            </a:r>
            <a:r>
              <a:rPr lang="ja-JP" altLang="en-US" sz="2300" dirty="0"/>
              <a:t>ドル、その後</a:t>
            </a:r>
            <a:r>
              <a:rPr lang="en-US" altLang="ja-JP" sz="2300" dirty="0"/>
              <a:t>400US</a:t>
            </a:r>
            <a:r>
              <a:rPr lang="ja-JP" altLang="en-US" sz="2300" dirty="0"/>
              <a:t>ドルの入金</a:t>
            </a:r>
            <a:endParaRPr lang="en-US" altLang="ja-JP" sz="2300" dirty="0"/>
          </a:p>
          <a:p>
            <a:r>
              <a:rPr kumimoji="1" lang="ja-JP" altLang="en-US" sz="2300" dirty="0"/>
              <a:t>助成金採択者はプログラムを修了することを条件として、修了証を提出した人に支給します。</a:t>
            </a:r>
            <a:endParaRPr kumimoji="1" lang="en-US" altLang="ja-JP" sz="2300" dirty="0"/>
          </a:p>
          <a:p>
            <a:r>
              <a:rPr lang="en-US" altLang="ja-JP" sz="2300" dirty="0" err="1"/>
              <a:t>Paypal</a:t>
            </a:r>
            <a:r>
              <a:rPr lang="ja-JP" altLang="en-US" sz="2300" dirty="0"/>
              <a:t> での支払いになります。</a:t>
            </a:r>
            <a:endParaRPr lang="en-US" altLang="ja-JP" sz="2300" dirty="0"/>
          </a:p>
          <a:p>
            <a:pPr marL="0" indent="0">
              <a:buNone/>
            </a:pPr>
            <a:r>
              <a:rPr lang="ja-JP" altLang="en-US" sz="2300" dirty="0"/>
              <a:t>　あらかじめ会員登録する必要があります。</a:t>
            </a:r>
            <a:endParaRPr lang="en-US" altLang="ja-JP" sz="2300" dirty="0"/>
          </a:p>
          <a:p>
            <a:pPr marL="0" indent="0">
              <a:buNone/>
            </a:pPr>
            <a:r>
              <a:rPr lang="ja-JP" altLang="en-US" sz="2300" dirty="0"/>
              <a:t>　（銀行振込も可能、手数料上がる）</a:t>
            </a:r>
            <a:endParaRPr lang="en-US" altLang="ja-JP" sz="2300" dirty="0"/>
          </a:p>
          <a:p>
            <a:r>
              <a:rPr lang="en-US" altLang="ja-JP" sz="2300" dirty="0" err="1"/>
              <a:t>Paypal</a:t>
            </a:r>
            <a:r>
              <a:rPr lang="ja-JP" altLang="en-US" sz="2300" dirty="0"/>
              <a:t>はクレジットカードまたは</a:t>
            </a:r>
            <a:r>
              <a:rPr lang="en-US" altLang="ja-JP" sz="2300" dirty="0"/>
              <a:t>VISA</a:t>
            </a:r>
            <a:r>
              <a:rPr lang="ja-JP" altLang="en-US" sz="2300" dirty="0"/>
              <a:t>デビットまたは</a:t>
            </a:r>
            <a:r>
              <a:rPr lang="en-US" altLang="ja-JP" sz="2300" dirty="0"/>
              <a:t>VISA</a:t>
            </a:r>
            <a:r>
              <a:rPr lang="ja-JP" altLang="en-US" sz="2300" dirty="0"/>
              <a:t>バンドルカードを用意する必要があります。</a:t>
            </a:r>
            <a:endParaRPr lang="en-US" altLang="ja-JP" sz="2300" dirty="0"/>
          </a:p>
          <a:p>
            <a:pPr marL="0" indent="0">
              <a:buNone/>
            </a:pPr>
            <a:r>
              <a:rPr lang="ja-JP" altLang="en-US" sz="2300" dirty="0"/>
              <a:t>　（クレジットカード用意できない人はお問合せ下さい。）</a:t>
            </a:r>
            <a:endParaRPr lang="en-US" altLang="ja-JP" sz="230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615366-1D9B-4B87-8209-E2DD19016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</a:t>
            </a:r>
          </a:p>
          <a:p>
            <a:r>
              <a:rPr kumimoji="1" lang="en-US" altLang="ja-JP"/>
              <a:t> 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99359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48BA056E-C5BA-4474-A7A8-BF9D11A6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興味が出た人はすぐに準備！</a:t>
            </a:r>
          </a:p>
        </p:txBody>
      </p:sp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E6BE78A9-4834-403E-BA63-B4743D85D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kumimoji="1" lang="ja-JP" altLang="en-US" dirty="0"/>
              <a:t>ベトナムインターンシップ代替プログラム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【</a:t>
            </a:r>
            <a:r>
              <a:rPr kumimoji="1" lang="ja-JP" altLang="en-US" dirty="0"/>
              <a:t>提出物</a:t>
            </a:r>
            <a:r>
              <a:rPr kumimoji="1" lang="en-US" altLang="ja-JP" dirty="0"/>
              <a:t>】</a:t>
            </a:r>
          </a:p>
          <a:p>
            <a:r>
              <a:rPr lang="ja-JP" altLang="en-US" dirty="0"/>
              <a:t>申込書（ベトナムインターンシップ専用）</a:t>
            </a:r>
            <a:endParaRPr lang="en-US" altLang="ja-JP" dirty="0"/>
          </a:p>
          <a:p>
            <a:r>
              <a:rPr lang="en-US" altLang="ja-JP" dirty="0"/>
              <a:t>CV</a:t>
            </a:r>
            <a:r>
              <a:rPr lang="ja-JP" altLang="en-US" dirty="0"/>
              <a:t>（履歴書）（早めに着手しましょう！）</a:t>
            </a:r>
            <a:endParaRPr lang="en-US" altLang="ja-JP" dirty="0"/>
          </a:p>
          <a:p>
            <a:r>
              <a:rPr lang="ja-JP" altLang="en-US" dirty="0"/>
              <a:t>インターンシップ参加確認書</a:t>
            </a:r>
            <a:endParaRPr lang="en-US" altLang="ja-JP" dirty="0"/>
          </a:p>
          <a:p>
            <a:r>
              <a:rPr lang="ja-JP" altLang="en-US" dirty="0"/>
              <a:t>成績証明書（コロナの影響で提出できない場合はなくても構いません。）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コロナ禍の注意事項</a:t>
            </a:r>
            <a:r>
              <a:rPr lang="en-US" altLang="ja-JP" dirty="0"/>
              <a:t>】</a:t>
            </a:r>
          </a:p>
          <a:p>
            <a:pPr marL="0" indent="0">
              <a:buNone/>
            </a:pPr>
            <a:r>
              <a:rPr lang="ja-JP" altLang="en-US" sz="2000" dirty="0"/>
              <a:t>☆ 電子データでも提出可能です。 </a:t>
            </a:r>
            <a:r>
              <a:rPr lang="en-US" altLang="ja-JP" sz="2000" dirty="0">
                <a:hlinkClick r:id="rId2"/>
              </a:rPr>
              <a:t>sgu-adm@u-aizu.ac.jp</a:t>
            </a:r>
            <a:r>
              <a:rPr lang="en-US" altLang="ja-JP" sz="2000" dirty="0"/>
              <a:t> </a:t>
            </a:r>
            <a:r>
              <a:rPr lang="ja-JP" altLang="en-US" sz="2000" dirty="0" err="1"/>
              <a:t>に送</a:t>
            </a:r>
            <a:r>
              <a:rPr lang="ja-JP" altLang="en-US" sz="2000" dirty="0"/>
              <a:t>付して下さい。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☆「インターンシップ確認書」の下部の指導教員のサイン欄について、指導教員にメールで許可をもらい、メールを</a:t>
            </a:r>
            <a:r>
              <a:rPr lang="en-US" altLang="ja-JP" sz="2000" dirty="0"/>
              <a:t>PDF</a:t>
            </a:r>
            <a:r>
              <a:rPr lang="ja-JP" altLang="en-US" sz="2000" dirty="0"/>
              <a:t>化または転送する形で提出することも可能です。</a:t>
            </a:r>
            <a:endParaRPr lang="en-US" altLang="ja-JP" sz="200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572297-605F-4F36-8A31-5DBB1A0DF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</a:t>
            </a:r>
          </a:p>
          <a:p>
            <a:r>
              <a:rPr kumimoji="1" lang="en-US" altLang="ja-JP"/>
              <a:t> 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78328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buttercup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EB11A"/>
      </a:accent1>
      <a:accent2>
        <a:srgbClr val="342327"/>
      </a:accent2>
      <a:accent3>
        <a:srgbClr val="FBC535"/>
      </a:accent3>
      <a:accent4>
        <a:srgbClr val="503B42"/>
      </a:accent4>
      <a:accent5>
        <a:srgbClr val="A97303"/>
      </a:accent5>
      <a:accent6>
        <a:srgbClr val="2C1C20"/>
      </a:accent6>
      <a:hlink>
        <a:srgbClr val="C83344"/>
      </a:hlink>
      <a:folHlink>
        <a:srgbClr val="954F72"/>
      </a:folHlink>
    </a:clrScheme>
    <a:fontScheme name="ユーザー定義 1">
      <a:majorFont>
        <a:latin typeface="Arial Black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607</TotalTime>
  <Words>737</Words>
  <Application>Microsoft Office PowerPoint</Application>
  <PresentationFormat>画面に合わせる (4:3)</PresentationFormat>
  <Paragraphs>100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Meiryo UI</vt:lpstr>
      <vt:lpstr>游ゴシック</vt:lpstr>
      <vt:lpstr>Arial</vt:lpstr>
      <vt:lpstr>Arial Black</vt:lpstr>
      <vt:lpstr>Office テーマ</vt:lpstr>
      <vt:lpstr>2021年度会津大学 夏季インターンシップ プログラム</vt:lpstr>
      <vt:lpstr>2021年度夏季インターンシッププログラム</vt:lpstr>
      <vt:lpstr>ベトナム代替プログラム</vt:lpstr>
      <vt:lpstr>なぜ今、海外のインターンシップを やるのか。</vt:lpstr>
      <vt:lpstr>ベトナムの企業におけるインターンシップ</vt:lpstr>
      <vt:lpstr>ベトナムインターンシップ代替プログラム　日程</vt:lpstr>
      <vt:lpstr>ベトナムインターンシップ代替プログラム</vt:lpstr>
      <vt:lpstr>興味が出た人はすぐに準備！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hazuki-n</dc:creator>
  <cp:lastModifiedBy>chizu-ya</cp:lastModifiedBy>
  <cp:revision>97</cp:revision>
  <cp:lastPrinted>2021-05-12T00:34:12Z</cp:lastPrinted>
  <dcterms:created xsi:type="dcterms:W3CDTF">2021-02-19T01:52:12Z</dcterms:created>
  <dcterms:modified xsi:type="dcterms:W3CDTF">2021-05-18T05:25:49Z</dcterms:modified>
</cp:coreProperties>
</file>