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0" r:id="rId2"/>
    <p:sldId id="302" r:id="rId3"/>
    <p:sldId id="301" r:id="rId4"/>
    <p:sldId id="318" r:id="rId5"/>
    <p:sldId id="303" r:id="rId6"/>
    <p:sldId id="312" r:id="rId7"/>
    <p:sldId id="306" r:id="rId8"/>
    <p:sldId id="313" r:id="rId9"/>
    <p:sldId id="319" r:id="rId10"/>
    <p:sldId id="320" r:id="rId11"/>
    <p:sldId id="308" r:id="rId12"/>
    <p:sldId id="315" r:id="rId13"/>
    <p:sldId id="314" r:id="rId14"/>
    <p:sldId id="310" r:id="rId15"/>
    <p:sldId id="317" r:id="rId16"/>
  </p:sldIdLst>
  <p:sldSz cx="9144000" cy="6858000" type="screen4x3"/>
  <p:notesSz cx="9939338" cy="68072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33CC"/>
    <a:srgbClr val="3366CC"/>
    <a:srgbClr val="008000"/>
    <a:srgbClr val="C0C0C0"/>
    <a:srgbClr val="000099"/>
    <a:srgbClr val="DDDDDD"/>
    <a:srgbClr val="003399"/>
    <a:srgbClr val="000066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68719" autoAdjust="0"/>
  </p:normalViewPr>
  <p:slideViewPr>
    <p:cSldViewPr>
      <p:cViewPr varScale="1">
        <p:scale>
          <a:sx n="70" d="100"/>
          <a:sy n="70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7905" cy="340634"/>
          </a:xfrm>
          <a:prstGeom prst="rect">
            <a:avLst/>
          </a:prstGeom>
        </p:spPr>
        <p:txBody>
          <a:bodyPr vert="horz" lIns="92227" tIns="46113" rIns="92227" bIns="461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091" y="2"/>
            <a:ext cx="4307904" cy="340634"/>
          </a:xfrm>
          <a:prstGeom prst="rect">
            <a:avLst/>
          </a:prstGeom>
        </p:spPr>
        <p:txBody>
          <a:bodyPr vert="horz" lIns="92227" tIns="46113" rIns="92227" bIns="46113" rtlCol="0"/>
          <a:lstStyle>
            <a:lvl1pPr algn="r">
              <a:defRPr sz="1200"/>
            </a:lvl1pPr>
          </a:lstStyle>
          <a:p>
            <a:fld id="{44BFE1F8-E8B1-4C25-9C33-72E288170DA1}" type="datetimeFigureOut">
              <a:rPr kumimoji="1" lang="ja-JP" altLang="en-US" smtClean="0"/>
              <a:t>2021/5/7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6465472"/>
            <a:ext cx="4307905" cy="340634"/>
          </a:xfrm>
          <a:prstGeom prst="rect">
            <a:avLst/>
          </a:prstGeom>
        </p:spPr>
        <p:txBody>
          <a:bodyPr vert="horz" lIns="92227" tIns="46113" rIns="92227" bIns="461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091" y="6465472"/>
            <a:ext cx="4307904" cy="340634"/>
          </a:xfrm>
          <a:prstGeom prst="rect">
            <a:avLst/>
          </a:prstGeom>
        </p:spPr>
        <p:txBody>
          <a:bodyPr vert="horz" lIns="92227" tIns="46113" rIns="92227" bIns="46113" rtlCol="0" anchor="b"/>
          <a:lstStyle>
            <a:lvl1pPr algn="r">
              <a:defRPr sz="1200"/>
            </a:lvl1pPr>
          </a:lstStyle>
          <a:p>
            <a:fld id="{3E5CFD55-872F-4BF3-A328-2F0A097F33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771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7048" cy="3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7" tIns="46113" rIns="92227" bIns="4611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991" y="0"/>
            <a:ext cx="4307048" cy="3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7" tIns="46113" rIns="92227" bIns="4611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9588"/>
            <a:ext cx="3405188" cy="2554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935" y="3233421"/>
            <a:ext cx="7951470" cy="306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7" tIns="46113" rIns="92227" bIns="461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5659"/>
            <a:ext cx="4307048" cy="3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7" tIns="46113" rIns="92227" bIns="4611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991" y="6465659"/>
            <a:ext cx="4307048" cy="3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7" tIns="46113" rIns="92227" bIns="4611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94C162-6242-4402-8492-E4A41183639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6957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01B46-D30E-42E7-930F-4B659DBDDCD6}" type="slidenum">
              <a:rPr lang="en-US" altLang="ja-JP"/>
              <a:pPr/>
              <a:t>0</a:t>
            </a:fld>
            <a:endParaRPr lang="en-US" altLang="ja-JP" dirty="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88820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4C162-6242-4402-8492-E4A411836393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608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4225" y="2133600"/>
            <a:ext cx="5781675" cy="1079500"/>
          </a:xfr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84225" y="4868863"/>
            <a:ext cx="2133600" cy="287337"/>
          </a:xfrm>
        </p:spPr>
        <p:txBody>
          <a:bodyPr/>
          <a:lstStyle>
            <a:lvl1pPr>
              <a:defRPr sz="1400"/>
            </a:lvl1pPr>
          </a:lstStyle>
          <a:p>
            <a:fld id="{F2605609-8051-49EA-AEE4-A94B161D248E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/>
            </a:lvl1pPr>
          </a:lstStyle>
          <a:p>
            <a:endParaRPr lang="en-US" altLang="ja-JP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317500" y="404813"/>
            <a:ext cx="6381750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7372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6699250" y="404813"/>
            <a:ext cx="2193925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66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17500" y="90170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450850" y="3213100"/>
            <a:ext cx="611663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0ECB83-2077-4E82-BDD3-8DF2DA2E0E98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E1844-0E7A-4F7C-8F88-5354523DF2F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467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9B4697-ADED-4A15-86D3-A6267FC546AF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AE359-FF12-4D81-9078-81F554A7B70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785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82C23E-193F-4583-AAD3-0C50E7C3B133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FF8393-270A-4207-9034-381BD8DBB57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04504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79F603-F428-440B-8DE1-A985E5663DB0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C6D5-BF45-4E64-98AB-57207D052FB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5094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C6AE05-1D08-48C4-AC9D-1F671788E825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CA621-0058-4538-BF24-D8E7D259D29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763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8A898-3FD5-46E9-BBC8-DA6826B94C6A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D180C-BDB5-49F2-9DF2-2453F8F0AA0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674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D8FBAA-9152-4A1C-B331-CE43785BEC0E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B7BA1-1D0B-41D1-9018-79A65B5AA1C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21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7CE1B3-D05F-4D5C-B509-B192AE8D44E6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48276-2F1C-4057-8B66-02BB8ACE949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6543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D002B7-C726-4CCF-ADA9-E4C29F58643C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7F0C4-9CA7-44B7-920B-4D5FCFF1E57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654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48463" y="115888"/>
            <a:ext cx="2143125" cy="60102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278563" cy="60102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97A4B9-58B9-4076-B319-31F193134E1A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8FB2F-5954-4514-9556-C65186AF9E6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494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17500" y="692150"/>
            <a:ext cx="6381750" cy="14446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6699250" y="692150"/>
            <a:ext cx="2193925" cy="14446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15888"/>
            <a:ext cx="8574088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413" y="6524625"/>
            <a:ext cx="2133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88A3C4A7-7265-4223-98BC-F18954BA2EE3}" type="datetime1">
              <a:rPr lang="ja-JP" altLang="en-US"/>
              <a:pPr/>
              <a:t>2021/5/7</a:t>
            </a:fld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57988" y="6524625"/>
            <a:ext cx="21336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0DD57E7-3BAA-4572-8D99-578E65511D5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484784"/>
            <a:ext cx="8640959" cy="1728316"/>
          </a:xfrm>
        </p:spPr>
        <p:txBody>
          <a:bodyPr/>
          <a:lstStyle/>
          <a:p>
            <a: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ｺﾞｼｯｸM" panose="020B0609000000000000" pitchFamily="49" charset="-128"/>
                <a:ea typeface="HGｺﾞｼｯｸM" panose="020B0609000000000000" pitchFamily="49" charset="-128"/>
              </a:rPr>
              <a:t>AY2021</a:t>
            </a:r>
            <a:br>
              <a:rPr lang="en-US" altLang="ja-JP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ｺﾞｼｯｸM" panose="020B0609000000000000" pitchFamily="49" charset="-128"/>
                <a:ea typeface="HGｺﾞｼｯｸM" panose="020B0609000000000000" pitchFamily="49" charset="-128"/>
              </a:rPr>
            </a:br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国内インターンシップ説明会</a:t>
            </a:r>
            <a:endParaRPr lang="ja-JP" altLang="ja-JP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3933056"/>
            <a:ext cx="6336704" cy="792162"/>
          </a:xfrm>
        </p:spPr>
        <p:txBody>
          <a:bodyPr/>
          <a:lstStyle/>
          <a:p>
            <a:r>
              <a:rPr lang="ja-JP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スーパーグローバル大学推進室</a:t>
            </a:r>
            <a:endParaRPr lang="en-US" altLang="ja-JP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sgu-adm@u-aizu.ac.jp</a:t>
            </a:r>
          </a:p>
          <a:p>
            <a:pPr algn="r"/>
            <a:endParaRPr lang="ja-JP" altLang="ja-JP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675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インターンシップ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企業の現場で、その職業の業務について実際に仕事に携わる中で学ぶ「</a:t>
            </a:r>
            <a:r>
              <a:rPr kumimoji="1" lang="ja-JP" altLang="en-US" dirty="0">
                <a:solidFill>
                  <a:srgbClr val="FF0000"/>
                </a:solidFill>
              </a:rPr>
              <a:t>就業体験</a:t>
            </a:r>
            <a:r>
              <a:rPr kumimoji="1" lang="ja-JP" altLang="en-US" dirty="0"/>
              <a:t>」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ここでのインターンシップは</a:t>
            </a:r>
            <a:r>
              <a:rPr kumimoji="1" lang="ja-JP" altLang="en-US" dirty="0">
                <a:solidFill>
                  <a:srgbClr val="FF0000"/>
                </a:solidFill>
              </a:rPr>
              <a:t>大学が企業と特別な協定を締結して実施する「インターンシップ」</a:t>
            </a:r>
            <a:r>
              <a:rPr kumimoji="1" lang="ja-JP" altLang="en-US" dirty="0"/>
              <a:t>になります。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同じ企業が実施する公募型インターンシップとは別のものになりますのでご注意下さい。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416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年度実施する国内インターンシップ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アルプスアルパイン株式会社</a:t>
            </a:r>
            <a:r>
              <a:rPr lang="ja-JP" altLang="en-US" dirty="0"/>
              <a:t>　　　　　</a:t>
            </a:r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車載システムに関する</a:t>
            </a:r>
            <a:r>
              <a:rPr lang="en-US" altLang="ja-JP" dirty="0"/>
              <a:t>R&amp;D</a:t>
            </a:r>
          </a:p>
          <a:p>
            <a:pPr marL="0" indent="0">
              <a:buNone/>
            </a:pPr>
            <a:r>
              <a:rPr lang="en-US" altLang="ja-JP" sz="2000" dirty="0"/>
              <a:t>Research and Development</a:t>
            </a:r>
            <a:r>
              <a:rPr lang="ja-JP" altLang="en-US" sz="2000" dirty="0"/>
              <a:t>（</a:t>
            </a:r>
            <a:r>
              <a:rPr lang="en-US" altLang="ja-JP" sz="2000" dirty="0"/>
              <a:t>R&amp;D</a:t>
            </a:r>
            <a:r>
              <a:rPr lang="ja-JP" altLang="en-US" sz="2000" dirty="0"/>
              <a:t>）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特定の対象を調査して、基礎学問の研究や、目的に応じた応用研究の模索、 将来的に発展する技術等の試験を行い、技術的な優位を得るための活動</a:t>
            </a: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/>
              <a:t>(Wikipedia)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研修場所：　福島県いわき市好間工業団地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宿泊場所：　男子　アルプスアルパイン 独身寮</a:t>
            </a:r>
          </a:p>
          <a:p>
            <a:pPr marL="0" indent="0">
              <a:buNone/>
            </a:pPr>
            <a:r>
              <a:rPr lang="ja-JP" altLang="en-US" sz="2000" dirty="0"/>
              <a:t>　　　　　　　　女子　市内ホテル</a:t>
            </a:r>
          </a:p>
          <a:p>
            <a:pPr marL="0" indent="0">
              <a:buNone/>
            </a:pPr>
            <a:r>
              <a:rPr lang="ja-JP" altLang="en-US" sz="2000" dirty="0"/>
              <a:t>（交通費・宿泊費は企業が負担します）</a:t>
            </a:r>
            <a:endParaRPr lang="en-US" altLang="ja-JP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2589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単位について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学部生</a:t>
            </a:r>
            <a:br>
              <a:rPr kumimoji="1" lang="en-US" altLang="ja-JP" dirty="0"/>
            </a:br>
            <a:r>
              <a:rPr lang="ja-JP" altLang="en-US" dirty="0"/>
              <a:t>「課外活動コース</a:t>
            </a:r>
            <a:r>
              <a:rPr lang="en-US" altLang="ja-JP" dirty="0"/>
              <a:t>II</a:t>
            </a:r>
            <a:r>
              <a:rPr lang="ja-JP" altLang="en-US" dirty="0"/>
              <a:t>＜インターンシップ</a:t>
            </a:r>
            <a:r>
              <a:rPr lang="en-US" altLang="ja-JP" dirty="0"/>
              <a:t>Ⅱ</a:t>
            </a:r>
            <a:r>
              <a:rPr lang="ja-JP" altLang="en-US" dirty="0"/>
              <a:t>（国内</a:t>
            </a:r>
            <a:r>
              <a:rPr lang="en-US" altLang="ja-JP" dirty="0"/>
              <a:t>A</a:t>
            </a:r>
            <a:r>
              <a:rPr lang="ja-JP" altLang="en-US" dirty="0"/>
              <a:t>）＞」（２単位）</a:t>
            </a:r>
            <a:br>
              <a:rPr lang="en-US" altLang="ja-JP" dirty="0"/>
            </a:br>
            <a:r>
              <a:rPr lang="en-US" altLang="ja-JP" dirty="0"/>
              <a:t>※</a:t>
            </a:r>
            <a:r>
              <a:rPr lang="ja-JP" altLang="en-US" dirty="0"/>
              <a:t> 既に課外活動コースで４単位取得している人は履修しないで参加することになります。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ja-JP" altLang="en-US" dirty="0"/>
              <a:t>院生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単位は付与されません。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2022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インターンシップの構成　</a:t>
            </a:r>
            <a:r>
              <a:rPr kumimoji="1" lang="ja-JP" altLang="en-US" dirty="0">
                <a:solidFill>
                  <a:srgbClr val="FF0000"/>
                </a:solidFill>
              </a:rPr>
              <a:t>全日程参加必須です。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事前研修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6/22(</a:t>
            </a:r>
            <a:r>
              <a:rPr lang="ja-JP" altLang="en-US" dirty="0"/>
              <a:t>火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7/29</a:t>
            </a:r>
            <a:r>
              <a:rPr lang="ja-JP" altLang="en-US" dirty="0"/>
              <a:t>（火）（予定）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全１１回　毎週火・金　</a:t>
            </a:r>
            <a:r>
              <a:rPr lang="en-US" altLang="ja-JP" dirty="0"/>
              <a:t>10</a:t>
            </a:r>
            <a:r>
              <a:rPr lang="ja-JP" altLang="en-US" dirty="0"/>
              <a:t>限、</a:t>
            </a:r>
            <a:r>
              <a:rPr lang="en-US" altLang="ja-JP" dirty="0"/>
              <a:t>11</a:t>
            </a:r>
            <a:r>
              <a:rPr lang="ja-JP" altLang="en-US" dirty="0"/>
              <a:t>限　</a:t>
            </a:r>
            <a:endParaRPr lang="en-US" altLang="ja-JP" dirty="0"/>
          </a:p>
          <a:p>
            <a:r>
              <a:rPr lang="ja-JP" altLang="en-US" dirty="0">
                <a:solidFill>
                  <a:srgbClr val="FF0000"/>
                </a:solidFill>
              </a:rPr>
              <a:t>企業</a:t>
            </a:r>
            <a:r>
              <a:rPr kumimoji="1" lang="ja-JP" altLang="en-US" dirty="0">
                <a:solidFill>
                  <a:srgbClr val="FF0000"/>
                </a:solidFill>
              </a:rPr>
              <a:t>研修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1</a:t>
            </a:r>
            <a:r>
              <a:rPr lang="ja-JP" altLang="en-US" dirty="0"/>
              <a:t>日（水）～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14</a:t>
            </a:r>
            <a:r>
              <a:rPr lang="ja-JP" altLang="en-US" dirty="0"/>
              <a:t>日（火）（予定）</a:t>
            </a:r>
            <a:endParaRPr lang="en-US" altLang="ja-JP" dirty="0"/>
          </a:p>
          <a:p>
            <a:r>
              <a:rPr kumimoji="1" lang="ja-JP" altLang="en-US" dirty="0">
                <a:solidFill>
                  <a:srgbClr val="FF0000"/>
                </a:solidFill>
              </a:rPr>
              <a:t>事後研修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16</a:t>
            </a:r>
            <a:r>
              <a:rPr lang="ja-JP" altLang="en-US" dirty="0"/>
              <a:t>日（木）～</a:t>
            </a:r>
            <a:r>
              <a:rPr lang="en-US" altLang="ja-JP" dirty="0"/>
              <a:t>9</a:t>
            </a:r>
            <a:r>
              <a:rPr lang="ja-JP" altLang="en-US" dirty="0"/>
              <a:t>月</a:t>
            </a:r>
            <a:r>
              <a:rPr lang="en-US" altLang="ja-JP" dirty="0"/>
              <a:t>17</a:t>
            </a:r>
            <a:r>
              <a:rPr lang="ja-JP" altLang="en-US" dirty="0"/>
              <a:t>日（金）（予定）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全</a:t>
            </a:r>
            <a:r>
              <a:rPr lang="en-US" altLang="ja-JP" dirty="0"/>
              <a:t>3</a:t>
            </a:r>
            <a:r>
              <a:rPr lang="ja-JP" altLang="en-US" dirty="0"/>
              <a:t>回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8178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事前研修</a:t>
            </a:r>
            <a:r>
              <a:rPr lang="ja-JP" altLang="en-US" dirty="0"/>
              <a:t>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ja-JP" altLang="en-US" dirty="0"/>
              <a:t>インターンシップ入門</a:t>
            </a:r>
          </a:p>
          <a:p>
            <a:r>
              <a:rPr lang="ja-JP" altLang="en-US" dirty="0"/>
              <a:t>企業の仕組み</a:t>
            </a:r>
          </a:p>
          <a:p>
            <a:r>
              <a:rPr lang="ja-JP" altLang="en-US" dirty="0"/>
              <a:t>企業文化と接遇</a:t>
            </a:r>
          </a:p>
          <a:p>
            <a:r>
              <a:rPr lang="ja-JP" altLang="en-US" dirty="0"/>
              <a:t>企業経営と年次計画</a:t>
            </a:r>
          </a:p>
          <a:p>
            <a:r>
              <a:rPr lang="ja-JP" altLang="en-US" dirty="0"/>
              <a:t>プロジェクト管理</a:t>
            </a:r>
          </a:p>
          <a:p>
            <a:r>
              <a:rPr lang="ja-JP" altLang="en-US" dirty="0"/>
              <a:t>キャリアデザイン概論</a:t>
            </a:r>
          </a:p>
          <a:p>
            <a:r>
              <a:rPr lang="ja-JP" altLang="en-US" dirty="0"/>
              <a:t>キャリアデザイン演習</a:t>
            </a:r>
          </a:p>
          <a:p>
            <a:r>
              <a:rPr lang="ja-JP" altLang="en-US" dirty="0"/>
              <a:t>守秘義務、企業における法務</a:t>
            </a:r>
          </a:p>
          <a:p>
            <a:endParaRPr lang="ja-JP" altLang="en-US" sz="2400" dirty="0"/>
          </a:p>
          <a:p>
            <a:endParaRPr lang="ja-JP" altLang="en-US" sz="2400" dirty="0"/>
          </a:p>
          <a:p>
            <a:endParaRPr kumimoji="1" lang="ja-JP" altLang="en-US" sz="2400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ja-JP" altLang="en-US" dirty="0"/>
              <a:t>ビジネス文書作成</a:t>
            </a:r>
          </a:p>
          <a:p>
            <a:r>
              <a:rPr lang="ja-JP" altLang="en-US" dirty="0"/>
              <a:t>インターンシップ先企業研究　基本情報</a:t>
            </a:r>
          </a:p>
          <a:p>
            <a:r>
              <a:rPr lang="ja-JP" altLang="en-US" dirty="0"/>
              <a:t>インターンシップ先企業研究　経営計画</a:t>
            </a:r>
          </a:p>
          <a:p>
            <a:r>
              <a:rPr lang="ja-JP" altLang="en-US" dirty="0"/>
              <a:t>インターンシップ先企業研究　業務</a:t>
            </a:r>
          </a:p>
          <a:p>
            <a:r>
              <a:rPr lang="ja-JP" altLang="en-US" dirty="0"/>
              <a:t>インターンシップ先企業研究　まとめ</a:t>
            </a:r>
          </a:p>
          <a:p>
            <a:r>
              <a:rPr lang="ja-JP" altLang="en-US" dirty="0"/>
              <a:t>実習における諸注意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6320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企業</a:t>
            </a:r>
            <a:r>
              <a:rPr kumimoji="1" lang="ja-JP" altLang="en-US" dirty="0"/>
              <a:t>研修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企業</a:t>
            </a:r>
            <a:r>
              <a:rPr kumimoji="1" lang="ja-JP" altLang="en-US" dirty="0"/>
              <a:t>研修では</a:t>
            </a:r>
            <a:r>
              <a:rPr kumimoji="1" lang="ja-JP" altLang="en-US" dirty="0">
                <a:solidFill>
                  <a:srgbClr val="FF0000"/>
                </a:solidFill>
              </a:rPr>
              <a:t>日次報告書</a:t>
            </a:r>
            <a:r>
              <a:rPr kumimoji="1" lang="ja-JP" altLang="en-US" dirty="0"/>
              <a:t>を毎日作成して頂きます。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受け入れ企業の社員にインターンシップの評価報告をして頂くことになっています。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企業での研修期間中、教員が訪問又はリモート会議などで</a:t>
            </a:r>
            <a:r>
              <a:rPr lang="ja-JP" altLang="en-US" dirty="0">
                <a:solidFill>
                  <a:srgbClr val="FF0000"/>
                </a:solidFill>
              </a:rPr>
              <a:t>就業状況をチェックします</a:t>
            </a:r>
            <a:r>
              <a:rPr lang="ja-JP" altLang="en-US" dirty="0"/>
              <a:t>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18390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事後研修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日報や成果物等を参考にしながら、</a:t>
            </a:r>
            <a:r>
              <a:rPr lang="ja-JP" altLang="en-US" dirty="0"/>
              <a:t>「</a:t>
            </a:r>
            <a:r>
              <a:rPr lang="ja-JP" altLang="en-US" dirty="0">
                <a:solidFill>
                  <a:srgbClr val="FF0000"/>
                </a:solidFill>
              </a:rPr>
              <a:t>研修報告書</a:t>
            </a:r>
            <a:r>
              <a:rPr lang="ja-JP" altLang="en-US" dirty="0"/>
              <a:t>」を作成してもらいます。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事後報告会に向けて、</a:t>
            </a:r>
            <a:r>
              <a:rPr kumimoji="1" lang="ja-JP" altLang="en-US" dirty="0">
                <a:solidFill>
                  <a:srgbClr val="FF0000"/>
                </a:solidFill>
              </a:rPr>
              <a:t>発表資料</a:t>
            </a:r>
            <a:r>
              <a:rPr kumimoji="1" lang="ja-JP" altLang="en-US" dirty="0"/>
              <a:t>をまとめます。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ポスターセッション形式による個別発表　等。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7980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研修会</a:t>
            </a:r>
            <a:r>
              <a:rPr kumimoji="1" lang="ja-JP" altLang="en-US" dirty="0"/>
              <a:t>社からの紹介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86332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応募条件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学部２</a:t>
            </a:r>
            <a:r>
              <a:rPr lang="ja-JP" altLang="en-US" dirty="0"/>
              <a:t>～４</a:t>
            </a:r>
            <a:r>
              <a:rPr kumimoji="1" lang="ja-JP" altLang="en-US" dirty="0"/>
              <a:t>年または博士前期課程１・２年に在籍中であること（</a:t>
            </a:r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9</a:t>
            </a:r>
            <a:r>
              <a:rPr kumimoji="1" lang="ja-JP" altLang="en-US" dirty="0"/>
              <a:t>月卒業・修了予定者を除く）</a:t>
            </a:r>
            <a:endParaRPr kumimoji="1" lang="en-US" altLang="ja-JP" dirty="0"/>
          </a:p>
          <a:p>
            <a:r>
              <a:rPr lang="ja-JP" altLang="en-US" dirty="0"/>
              <a:t>インターンシップに支障のない日本語能力を持つこと</a:t>
            </a:r>
            <a:endParaRPr lang="en-US" altLang="ja-JP" dirty="0"/>
          </a:p>
          <a:p>
            <a:r>
              <a:rPr lang="ja-JP" altLang="en-US" dirty="0"/>
              <a:t>事前・事後研修に全て参加できること</a:t>
            </a:r>
            <a:endParaRPr lang="en-US" altLang="ja-JP" dirty="0"/>
          </a:p>
          <a:p>
            <a:r>
              <a:rPr lang="ja-JP" altLang="en-US" dirty="0"/>
              <a:t>日報、その他大学及び企業が求める資料を提出できること　等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57137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インターンシップの応募と選考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採用人数：</a:t>
            </a:r>
            <a:r>
              <a:rPr kumimoji="1" lang="en-US" altLang="ja-JP" dirty="0"/>
              <a:t>6</a:t>
            </a:r>
            <a:r>
              <a:rPr kumimoji="1" lang="ja-JP" altLang="en-US" dirty="0"/>
              <a:t>名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202</a:t>
            </a:r>
            <a:r>
              <a:rPr kumimoji="1" lang="ja-JP" altLang="en-US" dirty="0"/>
              <a:t>１年</a:t>
            </a:r>
            <a:r>
              <a:rPr lang="en-US" altLang="ja-JP" dirty="0"/>
              <a:t>5</a:t>
            </a:r>
            <a:r>
              <a:rPr kumimoji="1" lang="ja-JP" altLang="en-US" dirty="0"/>
              <a:t>月</a:t>
            </a:r>
            <a:r>
              <a:rPr lang="en-US" altLang="ja-JP" dirty="0"/>
              <a:t>2</a:t>
            </a:r>
            <a:r>
              <a:rPr lang="ja-JP" altLang="en-US" dirty="0"/>
              <a:t>１</a:t>
            </a:r>
            <a:r>
              <a:rPr kumimoji="1" lang="ja-JP" altLang="en-US" dirty="0"/>
              <a:t>日（金）　</a:t>
            </a:r>
            <a:r>
              <a:rPr kumimoji="1" lang="en-US" altLang="ja-JP" dirty="0"/>
              <a:t>PM5:00</a:t>
            </a:r>
            <a:r>
              <a:rPr kumimoji="1" lang="ja-JP" altLang="en-US" dirty="0"/>
              <a:t> 応募締切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5</a:t>
            </a:r>
            <a:r>
              <a:rPr lang="ja-JP" altLang="en-US" dirty="0"/>
              <a:t>月</a:t>
            </a:r>
            <a:r>
              <a:rPr lang="en-US" altLang="ja-JP" dirty="0"/>
              <a:t>25</a:t>
            </a:r>
            <a:r>
              <a:rPr lang="ja-JP" altLang="en-US" dirty="0"/>
              <a:t>日（火）　一次選考（書類審査）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5</a:t>
            </a:r>
            <a:r>
              <a:rPr kumimoji="1" lang="ja-JP" altLang="en-US" dirty="0"/>
              <a:t>月</a:t>
            </a:r>
            <a:r>
              <a:rPr lang="en-US" altLang="ja-JP" dirty="0"/>
              <a:t>27</a:t>
            </a:r>
            <a:r>
              <a:rPr lang="ja-JP" altLang="en-US" dirty="0"/>
              <a:t>日（木）</a:t>
            </a:r>
            <a:r>
              <a:rPr kumimoji="1" lang="ja-JP" altLang="en-US" dirty="0"/>
              <a:t>　結果通知予定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6</a:t>
            </a:r>
            <a:r>
              <a:rPr lang="ja-JP" altLang="en-US" dirty="0"/>
              <a:t>月</a:t>
            </a:r>
            <a:r>
              <a:rPr lang="en-US" altLang="ja-JP" dirty="0"/>
              <a:t>16</a:t>
            </a:r>
            <a:r>
              <a:rPr lang="ja-JP" altLang="en-US" dirty="0"/>
              <a:t>日（水）　二次選考（面接）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2021</a:t>
            </a:r>
            <a:r>
              <a:rPr kumimoji="1" lang="ja-JP" altLang="en-US" dirty="0"/>
              <a:t>年</a:t>
            </a:r>
            <a:r>
              <a:rPr kumimoji="1" lang="en-US" altLang="ja-JP" dirty="0"/>
              <a:t>6</a:t>
            </a:r>
            <a:r>
              <a:rPr kumimoji="1" lang="ja-JP" altLang="en-US" dirty="0"/>
              <a:t>月</a:t>
            </a:r>
            <a:r>
              <a:rPr lang="en-US" altLang="ja-JP" dirty="0"/>
              <a:t>21</a:t>
            </a:r>
            <a:r>
              <a:rPr kumimoji="1" lang="ja-JP" altLang="en-US" dirty="0"/>
              <a:t>日（月）  選考結果通知（予定）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2021</a:t>
            </a:r>
            <a:r>
              <a:rPr lang="ja-JP" altLang="en-US" dirty="0"/>
              <a:t>年</a:t>
            </a:r>
            <a:r>
              <a:rPr lang="en-US" altLang="ja-JP" dirty="0"/>
              <a:t>6</a:t>
            </a:r>
            <a:r>
              <a:rPr lang="ja-JP" altLang="en-US" dirty="0"/>
              <a:t>月</a:t>
            </a:r>
            <a:r>
              <a:rPr lang="en-US" altLang="ja-JP" dirty="0"/>
              <a:t>22</a:t>
            </a:r>
            <a:r>
              <a:rPr lang="ja-JP" altLang="en-US" dirty="0"/>
              <a:t>日（火）　事前研修開始</a:t>
            </a: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60326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提出書類・提出場所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提出書類</a:t>
            </a:r>
            <a:r>
              <a:rPr kumimoji="1" lang="en-US" altLang="ja-JP" dirty="0"/>
              <a:t>】</a:t>
            </a:r>
            <a:endParaRPr lang="en-US" altLang="ja-JP" dirty="0"/>
          </a:p>
          <a:p>
            <a:r>
              <a:rPr lang="ja-JP" altLang="en-US" dirty="0"/>
              <a:t>インターンシッププログラム申請書</a:t>
            </a:r>
            <a:endParaRPr lang="en-US" altLang="ja-JP" dirty="0"/>
          </a:p>
          <a:p>
            <a:r>
              <a:rPr kumimoji="1" lang="ja-JP" altLang="en-US" dirty="0"/>
              <a:t>成績証明書</a:t>
            </a:r>
            <a:endParaRPr kumimoji="1" lang="en-US" altLang="ja-JP" dirty="0"/>
          </a:p>
          <a:p>
            <a:r>
              <a:rPr lang="ja-JP" altLang="en-US" dirty="0"/>
              <a:t>学生参加確認書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提出場所</a:t>
            </a:r>
            <a:r>
              <a:rPr kumimoji="1" lang="en-US" altLang="ja-JP" dirty="0"/>
              <a:t>】</a:t>
            </a:r>
          </a:p>
          <a:p>
            <a:pPr marL="0" indent="0">
              <a:buNone/>
            </a:pPr>
            <a:r>
              <a:rPr kumimoji="1" lang="ja-JP" altLang="en-US" dirty="0"/>
              <a:t>会津大学研究棟１</a:t>
            </a:r>
            <a:r>
              <a:rPr kumimoji="1" lang="en-US" altLang="ja-JP" dirty="0"/>
              <a:t>F</a:t>
            </a:r>
            <a:r>
              <a:rPr kumimoji="1" lang="ja-JP" altLang="en-US" dirty="0"/>
              <a:t>１２３号室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スーパーグローバル大学推進室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0913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面接について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個人面接　１０～１５分程度</a:t>
            </a:r>
            <a:endParaRPr kumimoji="1" lang="en-US" altLang="ja-JP" dirty="0"/>
          </a:p>
          <a:p>
            <a:r>
              <a:rPr lang="ja-JP" altLang="en-US" dirty="0"/>
              <a:t>提出書類に基づいた面接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→　提出書類は必ずあらかじめコピーし、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自分が何を書いたのか把握しておく！</a:t>
            </a:r>
            <a:endParaRPr lang="en-US" altLang="ja-JP" dirty="0"/>
          </a:p>
          <a:p>
            <a:r>
              <a:rPr lang="ja-JP" altLang="en-US" dirty="0"/>
              <a:t>企業の採用面接に行く気持ちで緊張感を持って臨もう！</a:t>
            </a:r>
            <a:endParaRPr lang="en-US" altLang="ja-JP" dirty="0"/>
          </a:p>
          <a:p>
            <a:r>
              <a:rPr lang="ja-JP" altLang="en-US" dirty="0"/>
              <a:t>明るく、笑顔で、はきはきと！</a:t>
            </a:r>
            <a:endParaRPr lang="en-US" altLang="ja-JP" dirty="0"/>
          </a:p>
          <a:p>
            <a:r>
              <a:rPr lang="ja-JP" altLang="en-US" dirty="0"/>
              <a:t>一言返事だけの受け答えはしない！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5862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面接前に想定される様々なことをまとめておこう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自分のこと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インターンシップに参加する</a:t>
            </a:r>
            <a:r>
              <a:rPr lang="ja-JP" altLang="en-US" dirty="0">
                <a:solidFill>
                  <a:srgbClr val="FF0000"/>
                </a:solidFill>
              </a:rPr>
              <a:t>動機</a:t>
            </a:r>
            <a:r>
              <a:rPr lang="ja-JP" altLang="en-US" dirty="0"/>
              <a:t>は何か</a:t>
            </a:r>
            <a:endParaRPr lang="en-US" altLang="ja-JP" dirty="0"/>
          </a:p>
          <a:p>
            <a:r>
              <a:rPr lang="ja-JP" altLang="en-US" dirty="0"/>
              <a:t>自分はこれまでどのような活動をして、それを通して</a:t>
            </a:r>
            <a:r>
              <a:rPr lang="ja-JP" altLang="en-US" dirty="0">
                <a:solidFill>
                  <a:srgbClr val="FF0000"/>
                </a:solidFill>
              </a:rPr>
              <a:t>何を学んだか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自分の</a:t>
            </a:r>
            <a:r>
              <a:rPr lang="ja-JP" altLang="en-US" dirty="0">
                <a:solidFill>
                  <a:srgbClr val="FF0000"/>
                </a:solidFill>
              </a:rPr>
              <a:t>アピールポイント</a:t>
            </a:r>
            <a:r>
              <a:rPr lang="ja-JP" altLang="en-US" dirty="0"/>
              <a:t>は何か。それがインターンシップの中で</a:t>
            </a:r>
            <a:r>
              <a:rPr lang="ja-JP" altLang="en-US" dirty="0">
                <a:solidFill>
                  <a:srgbClr val="FF0000"/>
                </a:solidFill>
              </a:rPr>
              <a:t>どう活かせるか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インターンシップを</a:t>
            </a:r>
            <a:r>
              <a:rPr lang="ja-JP" altLang="en-US" dirty="0">
                <a:solidFill>
                  <a:srgbClr val="FF0000"/>
                </a:solidFill>
              </a:rPr>
              <a:t>キャリアデザインのどこに位置づけているか</a:t>
            </a:r>
            <a:r>
              <a:rPr lang="ja-JP" altLang="en-US" dirty="0"/>
              <a:t>。</a:t>
            </a:r>
            <a:endParaRPr lang="en-US" altLang="ja-JP" dirty="0"/>
          </a:p>
          <a:p>
            <a:r>
              <a:rPr lang="ja-JP" altLang="en-US" dirty="0"/>
              <a:t>インターンシップ後、</a:t>
            </a:r>
            <a:r>
              <a:rPr lang="ja-JP" altLang="en-US" dirty="0">
                <a:solidFill>
                  <a:srgbClr val="FF0000"/>
                </a:solidFill>
              </a:rPr>
              <a:t>どのように学びを進めていきたいか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08032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面接前に想定される様々なことをまとめておこう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業界のこと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業界について</a:t>
            </a:r>
            <a:r>
              <a:rPr lang="ja-JP" altLang="en-US" dirty="0">
                <a:solidFill>
                  <a:srgbClr val="FF0000"/>
                </a:solidFill>
              </a:rPr>
              <a:t>どのように理解</a:t>
            </a:r>
            <a:r>
              <a:rPr lang="ja-JP" altLang="en-US" dirty="0"/>
              <a:t>していて、</a:t>
            </a:r>
            <a:r>
              <a:rPr lang="ja-JP" altLang="en-US" dirty="0">
                <a:solidFill>
                  <a:srgbClr val="FF0000"/>
                </a:solidFill>
              </a:rPr>
              <a:t>どのように携わりたい</a:t>
            </a:r>
            <a:r>
              <a:rPr lang="ja-JP" altLang="en-US" dirty="0"/>
              <a:t>と考えているのか</a:t>
            </a:r>
            <a:endParaRPr lang="en-US" altLang="ja-JP" dirty="0"/>
          </a:p>
          <a:p>
            <a:r>
              <a:rPr lang="ja-JP" altLang="en-US" dirty="0"/>
              <a:t>その</a:t>
            </a:r>
            <a:r>
              <a:rPr lang="ja-JP" altLang="en-US" dirty="0">
                <a:solidFill>
                  <a:srgbClr val="FF0000"/>
                </a:solidFill>
              </a:rPr>
              <a:t>企業の強み</a:t>
            </a:r>
            <a:r>
              <a:rPr lang="ja-JP" altLang="en-US" dirty="0"/>
              <a:t>は何か、今後の事業の展望、自分は</a:t>
            </a:r>
            <a:r>
              <a:rPr lang="ja-JP" altLang="en-US" dirty="0">
                <a:solidFill>
                  <a:srgbClr val="FF0000"/>
                </a:solidFill>
              </a:rPr>
              <a:t>インターンシップを通して何を学びたいのか</a:t>
            </a:r>
            <a:r>
              <a:rPr lang="ja-JP" altLang="en-US" dirty="0"/>
              <a:t>。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他者とのかかわりのこと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チーム開発やチームプロジェクトについて</a:t>
            </a:r>
            <a:r>
              <a:rPr lang="ja-JP" altLang="en-US" dirty="0">
                <a:solidFill>
                  <a:srgbClr val="FF0000"/>
                </a:solidFill>
              </a:rPr>
              <a:t>どのように関わっていきたいか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E1844-0E7A-4F7C-8F88-5354523DF2F3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3093439"/>
      </p:ext>
    </p:extLst>
  </p:cSld>
  <p:clrMapOvr>
    <a:masterClrMapping/>
  </p:clrMapOvr>
</p:sld>
</file>

<file path=ppt/theme/theme1.xml><?xml version="1.0" encoding="utf-8"?>
<a:theme xmlns:a="http://schemas.openxmlformats.org/drawingml/2006/main" name="cool11-s-1">
  <a:themeElements>
    <a:clrScheme name="s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cool11-s-1</Template>
  <TotalTime>27544</TotalTime>
  <Words>888</Words>
  <Application>Microsoft Office PowerPoint</Application>
  <PresentationFormat>画面に合わせる (4:3)</PresentationFormat>
  <Paragraphs>123</Paragraphs>
  <Slides>15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9" baseType="lpstr">
      <vt:lpstr>HGｺﾞｼｯｸM</vt:lpstr>
      <vt:lpstr>Meiryo UI</vt:lpstr>
      <vt:lpstr>Arial</vt:lpstr>
      <vt:lpstr>cool11-s-1</vt:lpstr>
      <vt:lpstr>AY2021 国内インターンシップ説明会</vt:lpstr>
      <vt:lpstr>インターンシップ</vt:lpstr>
      <vt:lpstr>2021年度実施する国内インターンシップ</vt:lpstr>
      <vt:lpstr>単位について</vt:lpstr>
      <vt:lpstr>インターンシップの構成　全日程参加必須です。</vt:lpstr>
      <vt:lpstr>事前研修内容</vt:lpstr>
      <vt:lpstr>企業研修</vt:lpstr>
      <vt:lpstr>事後研修</vt:lpstr>
      <vt:lpstr>研修会社からの紹介</vt:lpstr>
      <vt:lpstr>応募条件</vt:lpstr>
      <vt:lpstr>インターンシップの応募と選考</vt:lpstr>
      <vt:lpstr>提出書類・提出場所</vt:lpstr>
      <vt:lpstr>面接について</vt:lpstr>
      <vt:lpstr>面接前に想定される様々なことをまとめておこう</vt:lpstr>
      <vt:lpstr>面接前に想定される様々なことをまとめておこう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yuji</dc:creator>
  <cp:lastModifiedBy>渡辺識</cp:lastModifiedBy>
  <cp:revision>647</cp:revision>
  <cp:lastPrinted>2021-05-06T23:56:39Z</cp:lastPrinted>
  <dcterms:created xsi:type="dcterms:W3CDTF">2016-07-26T13:39:55Z</dcterms:created>
  <dcterms:modified xsi:type="dcterms:W3CDTF">2021-05-07T03:56:39Z</dcterms:modified>
</cp:coreProperties>
</file>